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121"/>
  </p:notesMasterIdLst>
  <p:sldIdLst>
    <p:sldId id="594" r:id="rId5"/>
    <p:sldId id="715" r:id="rId6"/>
    <p:sldId id="551" r:id="rId7"/>
    <p:sldId id="679" r:id="rId8"/>
    <p:sldId id="542" r:id="rId9"/>
    <p:sldId id="543" r:id="rId10"/>
    <p:sldId id="544" r:id="rId11"/>
    <p:sldId id="545" r:id="rId12"/>
    <p:sldId id="546" r:id="rId13"/>
    <p:sldId id="547" r:id="rId14"/>
    <p:sldId id="548" r:id="rId15"/>
    <p:sldId id="549" r:id="rId16"/>
    <p:sldId id="550" r:id="rId17"/>
    <p:sldId id="720" r:id="rId18"/>
    <p:sldId id="602" r:id="rId19"/>
    <p:sldId id="717" r:id="rId20"/>
    <p:sldId id="257" r:id="rId21"/>
    <p:sldId id="552" r:id="rId22"/>
    <p:sldId id="716" r:id="rId23"/>
    <p:sldId id="553" r:id="rId24"/>
    <p:sldId id="554" r:id="rId25"/>
    <p:sldId id="560" r:id="rId26"/>
    <p:sldId id="555" r:id="rId27"/>
    <p:sldId id="561" r:id="rId28"/>
    <p:sldId id="556" r:id="rId29"/>
    <p:sldId id="562" r:id="rId30"/>
    <p:sldId id="557" r:id="rId31"/>
    <p:sldId id="563" r:id="rId32"/>
    <p:sldId id="558" r:id="rId33"/>
    <p:sldId id="564" r:id="rId34"/>
    <p:sldId id="565" r:id="rId35"/>
    <p:sldId id="559" r:id="rId36"/>
    <p:sldId id="725" r:id="rId37"/>
    <p:sldId id="358" r:id="rId38"/>
    <p:sldId id="726" r:id="rId39"/>
    <p:sldId id="727" r:id="rId40"/>
    <p:sldId id="359" r:id="rId41"/>
    <p:sldId id="320" r:id="rId42"/>
    <p:sldId id="331" r:id="rId43"/>
    <p:sldId id="332" r:id="rId44"/>
    <p:sldId id="337" r:id="rId45"/>
    <p:sldId id="346" r:id="rId46"/>
    <p:sldId id="338" r:id="rId47"/>
    <p:sldId id="333" r:id="rId48"/>
    <p:sldId id="722" r:id="rId49"/>
    <p:sldId id="723" r:id="rId50"/>
    <p:sldId id="355" r:id="rId51"/>
    <p:sldId id="334" r:id="rId52"/>
    <p:sldId id="335" r:id="rId53"/>
    <p:sldId id="336" r:id="rId54"/>
    <p:sldId id="339" r:id="rId55"/>
    <p:sldId id="356" r:id="rId56"/>
    <p:sldId id="340" r:id="rId57"/>
    <p:sldId id="341" r:id="rId58"/>
    <p:sldId id="342" r:id="rId59"/>
    <p:sldId id="347" r:id="rId60"/>
    <p:sldId id="324" r:id="rId61"/>
    <p:sldId id="724" r:id="rId62"/>
    <p:sldId id="349" r:id="rId63"/>
    <p:sldId id="357" r:id="rId64"/>
    <p:sldId id="350" r:id="rId65"/>
    <p:sldId id="729" r:id="rId66"/>
    <p:sldId id="712" r:id="rId67"/>
    <p:sldId id="713" r:id="rId68"/>
    <p:sldId id="510" r:id="rId69"/>
    <p:sldId id="509" r:id="rId70"/>
    <p:sldId id="730" r:id="rId71"/>
    <p:sldId id="731" r:id="rId72"/>
    <p:sldId id="366" r:id="rId73"/>
    <p:sldId id="369" r:id="rId74"/>
    <p:sldId id="361" r:id="rId75"/>
    <p:sldId id="368" r:id="rId76"/>
    <p:sldId id="362" r:id="rId77"/>
    <p:sldId id="363" r:id="rId78"/>
    <p:sldId id="364" r:id="rId79"/>
    <p:sldId id="501" r:id="rId80"/>
    <p:sldId id="352" r:id="rId81"/>
    <p:sldId id="353" r:id="rId82"/>
    <p:sldId id="354" r:id="rId83"/>
    <p:sldId id="351" r:id="rId84"/>
    <p:sldId id="505" r:id="rId85"/>
    <p:sldId id="721" r:id="rId86"/>
    <p:sldId id="608" r:id="rId87"/>
    <p:sldId id="609" r:id="rId88"/>
    <p:sldId id="566" r:id="rId89"/>
    <p:sldId id="567" r:id="rId90"/>
    <p:sldId id="568" r:id="rId91"/>
    <p:sldId id="569" r:id="rId92"/>
    <p:sldId id="570" r:id="rId93"/>
    <p:sldId id="571" r:id="rId94"/>
    <p:sldId id="572" r:id="rId95"/>
    <p:sldId id="573" r:id="rId96"/>
    <p:sldId id="576" r:id="rId97"/>
    <p:sldId id="579" r:id="rId98"/>
    <p:sldId id="578" r:id="rId99"/>
    <p:sldId id="580" r:id="rId100"/>
    <p:sldId id="610" r:id="rId101"/>
    <p:sldId id="611" r:id="rId102"/>
    <p:sldId id="612" r:id="rId103"/>
    <p:sldId id="613" r:id="rId104"/>
    <p:sldId id="616" r:id="rId105"/>
    <p:sldId id="615" r:id="rId106"/>
    <p:sldId id="614" r:id="rId107"/>
    <p:sldId id="619" r:id="rId108"/>
    <p:sldId id="618" r:id="rId109"/>
    <p:sldId id="617" r:id="rId110"/>
    <p:sldId id="623" r:id="rId111"/>
    <p:sldId id="577" r:id="rId112"/>
    <p:sldId id="624" r:id="rId113"/>
    <p:sldId id="625" r:id="rId114"/>
    <p:sldId id="622" r:id="rId115"/>
    <p:sldId id="621" r:id="rId116"/>
    <p:sldId id="620" r:id="rId117"/>
    <p:sldId id="627" r:id="rId118"/>
    <p:sldId id="518" r:id="rId119"/>
    <p:sldId id="516" r:id="rId1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64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Factors affecting the Credit Score</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8206-4931-B247-C0542B27922B}"/>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8206-4931-B247-C0542B27922B}"/>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8206-4931-B247-C0542B27922B}"/>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8206-4931-B247-C0542B27922B}"/>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8206-4931-B247-C0542B27922B}"/>
              </c:ext>
            </c:extLst>
          </c:dPt>
          <c:cat>
            <c:strRef>
              <c:f>Sheet1!$A$2:$A$6</c:f>
              <c:strCache>
                <c:ptCount val="5"/>
                <c:pt idx="0">
                  <c:v>Payment History</c:v>
                </c:pt>
                <c:pt idx="1">
                  <c:v>Credit Utilization</c:v>
                </c:pt>
                <c:pt idx="2">
                  <c:v>Length of History</c:v>
                </c:pt>
                <c:pt idx="3">
                  <c:v>Account Mix</c:v>
                </c:pt>
                <c:pt idx="4">
                  <c:v>Inquiries</c:v>
                </c:pt>
              </c:strCache>
            </c:strRef>
          </c:cat>
          <c:val>
            <c:numRef>
              <c:f>Sheet1!$B$2:$B$6</c:f>
              <c:numCache>
                <c:formatCode>General</c:formatCode>
                <c:ptCount val="5"/>
                <c:pt idx="0">
                  <c:v>35</c:v>
                </c:pt>
                <c:pt idx="1">
                  <c:v>30</c:v>
                </c:pt>
                <c:pt idx="2">
                  <c:v>15</c:v>
                </c:pt>
                <c:pt idx="3">
                  <c:v>10</c:v>
                </c:pt>
                <c:pt idx="4">
                  <c:v>10</c:v>
                </c:pt>
              </c:numCache>
            </c:numRef>
          </c:val>
          <c:extLst>
            <c:ext xmlns:c16="http://schemas.microsoft.com/office/drawing/2014/chart" uri="{C3380CC4-5D6E-409C-BE32-E72D297353CC}">
              <c16:uniqueId val="{0000000A-8206-4931-B247-C0542B27922B}"/>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Factors affecting the Credit Score</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2BDE-4A6F-B193-49AAD1AF6F31}"/>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2BDE-4A6F-B193-49AAD1AF6F31}"/>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2BDE-4A6F-B193-49AAD1AF6F31}"/>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2BDE-4A6F-B193-49AAD1AF6F31}"/>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2BDE-4A6F-B193-49AAD1AF6F31}"/>
              </c:ext>
            </c:extLst>
          </c:dPt>
          <c:cat>
            <c:strRef>
              <c:f>Sheet1!$A$2:$A$6</c:f>
              <c:strCache>
                <c:ptCount val="5"/>
                <c:pt idx="0">
                  <c:v>Payment History</c:v>
                </c:pt>
                <c:pt idx="1">
                  <c:v>Credit Utilization</c:v>
                </c:pt>
                <c:pt idx="2">
                  <c:v>Length of History</c:v>
                </c:pt>
                <c:pt idx="3">
                  <c:v>Account Mix</c:v>
                </c:pt>
                <c:pt idx="4">
                  <c:v>Inquiries</c:v>
                </c:pt>
              </c:strCache>
            </c:strRef>
          </c:cat>
          <c:val>
            <c:numRef>
              <c:f>Sheet1!$B$2:$B$6</c:f>
              <c:numCache>
                <c:formatCode>General</c:formatCode>
                <c:ptCount val="5"/>
                <c:pt idx="0">
                  <c:v>35</c:v>
                </c:pt>
                <c:pt idx="1">
                  <c:v>30</c:v>
                </c:pt>
                <c:pt idx="2">
                  <c:v>15</c:v>
                </c:pt>
                <c:pt idx="3">
                  <c:v>10</c:v>
                </c:pt>
                <c:pt idx="4">
                  <c:v>10</c:v>
                </c:pt>
              </c:numCache>
            </c:numRef>
          </c:val>
          <c:extLst>
            <c:ext xmlns:c16="http://schemas.microsoft.com/office/drawing/2014/chart" uri="{C3380CC4-5D6E-409C-BE32-E72D297353CC}">
              <c16:uniqueId val="{0000000A-2BDE-4A6F-B193-49AAD1AF6F3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Factors affecting the Credit Score</c:v>
                </c:pt>
              </c:strCache>
            </c:strRef>
          </c:tx>
          <c:dPt>
            <c:idx val="0"/>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1-5965-424F-9C0C-B29D032A6A3F}"/>
              </c:ext>
            </c:extLst>
          </c:dPt>
          <c:dPt>
            <c:idx val="1"/>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3-5965-424F-9C0C-B29D032A6A3F}"/>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5-5965-424F-9C0C-B29D032A6A3F}"/>
              </c:ext>
            </c:extLst>
          </c:dPt>
          <c:dPt>
            <c:idx val="3"/>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7-5965-424F-9C0C-B29D032A6A3F}"/>
              </c:ext>
            </c:extLst>
          </c:dPt>
          <c:dPt>
            <c:idx val="4"/>
            <c:bubble3D val="0"/>
            <c:explosion val="5"/>
            <c:spPr>
              <a:solidFill>
                <a:schemeClr val="accent4">
                  <a:lumMod val="60000"/>
                </a:schemeClr>
              </a:solidFill>
              <a:ln w="19050">
                <a:solidFill>
                  <a:schemeClr val="lt1"/>
                </a:solidFill>
              </a:ln>
              <a:effectLst/>
            </c:spPr>
            <c:extLst>
              <c:ext xmlns:c16="http://schemas.microsoft.com/office/drawing/2014/chart" uri="{C3380CC4-5D6E-409C-BE32-E72D297353CC}">
                <c16:uniqueId val="{00000009-5965-424F-9C0C-B29D032A6A3F}"/>
              </c:ext>
            </c:extLst>
          </c:dPt>
          <c:cat>
            <c:strRef>
              <c:f>Sheet1!$A$2:$A$6</c:f>
              <c:strCache>
                <c:ptCount val="5"/>
                <c:pt idx="0">
                  <c:v>Payment History</c:v>
                </c:pt>
                <c:pt idx="1">
                  <c:v>Credit Utilization</c:v>
                </c:pt>
                <c:pt idx="2">
                  <c:v>Length of History</c:v>
                </c:pt>
                <c:pt idx="3">
                  <c:v>Account Mix</c:v>
                </c:pt>
                <c:pt idx="4">
                  <c:v>Inquiries</c:v>
                </c:pt>
              </c:strCache>
            </c:strRef>
          </c:cat>
          <c:val>
            <c:numRef>
              <c:f>Sheet1!$B$2:$B$6</c:f>
              <c:numCache>
                <c:formatCode>General</c:formatCode>
                <c:ptCount val="5"/>
                <c:pt idx="0">
                  <c:v>35</c:v>
                </c:pt>
                <c:pt idx="1">
                  <c:v>30</c:v>
                </c:pt>
                <c:pt idx="2">
                  <c:v>15</c:v>
                </c:pt>
                <c:pt idx="3">
                  <c:v>10</c:v>
                </c:pt>
                <c:pt idx="4">
                  <c:v>10</c:v>
                </c:pt>
              </c:numCache>
            </c:numRef>
          </c:val>
          <c:extLst>
            <c:ext xmlns:c16="http://schemas.microsoft.com/office/drawing/2014/chart" uri="{C3380CC4-5D6E-409C-BE32-E72D297353CC}">
              <c16:uniqueId val="{0000000A-5965-424F-9C0C-B29D032A6A3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Factors affecting the Credit Score</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1C5B-4BDA-9A3E-E4B1FC9C356B}"/>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1C5B-4BDA-9A3E-E4B1FC9C356B}"/>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1C5B-4BDA-9A3E-E4B1FC9C356B}"/>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1C5B-4BDA-9A3E-E4B1FC9C356B}"/>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1C5B-4BDA-9A3E-E4B1FC9C356B}"/>
              </c:ext>
            </c:extLst>
          </c:dPt>
          <c:cat>
            <c:strRef>
              <c:f>Sheet1!$A$2:$A$6</c:f>
              <c:strCache>
                <c:ptCount val="5"/>
                <c:pt idx="0">
                  <c:v>Payment History</c:v>
                </c:pt>
                <c:pt idx="1">
                  <c:v>Credit Utilization</c:v>
                </c:pt>
                <c:pt idx="2">
                  <c:v>Length of History</c:v>
                </c:pt>
                <c:pt idx="3">
                  <c:v>Account Mix</c:v>
                </c:pt>
                <c:pt idx="4">
                  <c:v>Inquiries</c:v>
                </c:pt>
              </c:strCache>
            </c:strRef>
          </c:cat>
          <c:val>
            <c:numRef>
              <c:f>Sheet1!$B$2:$B$6</c:f>
              <c:numCache>
                <c:formatCode>General</c:formatCode>
                <c:ptCount val="5"/>
                <c:pt idx="0">
                  <c:v>35</c:v>
                </c:pt>
                <c:pt idx="1">
                  <c:v>30</c:v>
                </c:pt>
                <c:pt idx="2">
                  <c:v>15</c:v>
                </c:pt>
                <c:pt idx="3">
                  <c:v>10</c:v>
                </c:pt>
                <c:pt idx="4">
                  <c:v>10</c:v>
                </c:pt>
              </c:numCache>
            </c:numRef>
          </c:val>
          <c:extLst>
            <c:ext xmlns:c16="http://schemas.microsoft.com/office/drawing/2014/chart" uri="{C3380CC4-5D6E-409C-BE32-E72D297353CC}">
              <c16:uniqueId val="{0000000A-1C5B-4BDA-9A3E-E4B1FC9C356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Factors affecting the Credit Score</c:v>
                </c:pt>
              </c:strCache>
            </c:strRef>
          </c:tx>
          <c:dPt>
            <c:idx val="0"/>
            <c:bubble3D val="0"/>
            <c:explosion val="11"/>
            <c:spPr>
              <a:solidFill>
                <a:schemeClr val="accent2"/>
              </a:solidFill>
              <a:ln w="19050">
                <a:solidFill>
                  <a:schemeClr val="lt1"/>
                </a:solidFill>
              </a:ln>
              <a:effectLst/>
            </c:spPr>
            <c:extLst>
              <c:ext xmlns:c16="http://schemas.microsoft.com/office/drawing/2014/chart" uri="{C3380CC4-5D6E-409C-BE32-E72D297353CC}">
                <c16:uniqueId val="{00000001-BC62-4B5B-A96E-9FD1554D9956}"/>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BC62-4B5B-A96E-9FD1554D9956}"/>
              </c:ext>
            </c:extLst>
          </c:dPt>
          <c:dPt>
            <c:idx val="2"/>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BC62-4B5B-A96E-9FD1554D9956}"/>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BC62-4B5B-A96E-9FD1554D9956}"/>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BC62-4B5B-A96E-9FD1554D9956}"/>
              </c:ext>
            </c:extLst>
          </c:dPt>
          <c:cat>
            <c:strRef>
              <c:f>Sheet1!$A$2:$A$6</c:f>
              <c:strCache>
                <c:ptCount val="5"/>
                <c:pt idx="0">
                  <c:v>Payment History</c:v>
                </c:pt>
                <c:pt idx="1">
                  <c:v>Credit Utilization</c:v>
                </c:pt>
                <c:pt idx="2">
                  <c:v>Length of History</c:v>
                </c:pt>
                <c:pt idx="3">
                  <c:v>Account Mix</c:v>
                </c:pt>
                <c:pt idx="4">
                  <c:v>Inquiries</c:v>
                </c:pt>
              </c:strCache>
            </c:strRef>
          </c:cat>
          <c:val>
            <c:numRef>
              <c:f>Sheet1!$B$2:$B$6</c:f>
              <c:numCache>
                <c:formatCode>General</c:formatCode>
                <c:ptCount val="5"/>
                <c:pt idx="0">
                  <c:v>35</c:v>
                </c:pt>
                <c:pt idx="1">
                  <c:v>30</c:v>
                </c:pt>
                <c:pt idx="2">
                  <c:v>15</c:v>
                </c:pt>
                <c:pt idx="3">
                  <c:v>10</c:v>
                </c:pt>
                <c:pt idx="4">
                  <c:v>10</c:v>
                </c:pt>
              </c:numCache>
            </c:numRef>
          </c:val>
          <c:extLst>
            <c:ext xmlns:c16="http://schemas.microsoft.com/office/drawing/2014/chart" uri="{C3380CC4-5D6E-409C-BE32-E72D297353CC}">
              <c16:uniqueId val="{0000000A-BC62-4B5B-A96E-9FD1554D995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Factors affecting the Credit Score</c:v>
                </c:pt>
              </c:strCache>
            </c:strRef>
          </c:tx>
          <c:dPt>
            <c:idx val="0"/>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1-281F-400B-BE48-E71EA270906D}"/>
              </c:ext>
            </c:extLst>
          </c:dPt>
          <c:dPt>
            <c:idx val="1"/>
            <c:bubble3D val="0"/>
            <c:explosion val="5"/>
            <c:spPr>
              <a:solidFill>
                <a:schemeClr val="accent4"/>
              </a:solidFill>
              <a:ln w="19050">
                <a:solidFill>
                  <a:schemeClr val="lt1"/>
                </a:solidFill>
              </a:ln>
              <a:effectLst/>
            </c:spPr>
            <c:extLst>
              <c:ext xmlns:c16="http://schemas.microsoft.com/office/drawing/2014/chart" uri="{C3380CC4-5D6E-409C-BE32-E72D297353CC}">
                <c16:uniqueId val="{00000003-281F-400B-BE48-E71EA270906D}"/>
              </c:ext>
            </c:extLst>
          </c:dPt>
          <c:dPt>
            <c:idx val="2"/>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81F-400B-BE48-E71EA270906D}"/>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281F-400B-BE48-E71EA270906D}"/>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281F-400B-BE48-E71EA270906D}"/>
              </c:ext>
            </c:extLst>
          </c:dPt>
          <c:cat>
            <c:strRef>
              <c:f>Sheet1!$A$2:$A$6</c:f>
              <c:strCache>
                <c:ptCount val="5"/>
                <c:pt idx="0">
                  <c:v>Payment History</c:v>
                </c:pt>
                <c:pt idx="1">
                  <c:v>Credit Utilization</c:v>
                </c:pt>
                <c:pt idx="2">
                  <c:v>Length of History</c:v>
                </c:pt>
                <c:pt idx="3">
                  <c:v>Account Mix</c:v>
                </c:pt>
                <c:pt idx="4">
                  <c:v>Inquiries</c:v>
                </c:pt>
              </c:strCache>
            </c:strRef>
          </c:cat>
          <c:val>
            <c:numRef>
              <c:f>Sheet1!$B$2:$B$6</c:f>
              <c:numCache>
                <c:formatCode>General</c:formatCode>
                <c:ptCount val="5"/>
                <c:pt idx="0">
                  <c:v>35</c:v>
                </c:pt>
                <c:pt idx="1">
                  <c:v>30</c:v>
                </c:pt>
                <c:pt idx="2">
                  <c:v>15</c:v>
                </c:pt>
                <c:pt idx="3">
                  <c:v>10</c:v>
                </c:pt>
                <c:pt idx="4">
                  <c:v>10</c:v>
                </c:pt>
              </c:numCache>
            </c:numRef>
          </c:val>
          <c:extLst>
            <c:ext xmlns:c16="http://schemas.microsoft.com/office/drawing/2014/chart" uri="{C3380CC4-5D6E-409C-BE32-E72D297353CC}">
              <c16:uniqueId val="{0000000A-281F-400B-BE48-E71EA270906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Factors affecting the Credit Score</c:v>
                </c:pt>
              </c:strCache>
            </c:strRef>
          </c:tx>
          <c:dPt>
            <c:idx val="0"/>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1-4FC6-4B6D-AFB1-E7C495A9BE7C}"/>
              </c:ext>
            </c:extLst>
          </c:dPt>
          <c:dPt>
            <c:idx val="1"/>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3-4FC6-4B6D-AFB1-E7C495A9BE7C}"/>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5-4FC6-4B6D-AFB1-E7C495A9BE7C}"/>
              </c:ext>
            </c:extLst>
          </c:dPt>
          <c:dPt>
            <c:idx val="3"/>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7-4FC6-4B6D-AFB1-E7C495A9BE7C}"/>
              </c:ext>
            </c:extLst>
          </c:dPt>
          <c:dPt>
            <c:idx val="4"/>
            <c:bubble3D val="0"/>
            <c:explosion val="5"/>
            <c:spPr>
              <a:solidFill>
                <a:schemeClr val="accent4">
                  <a:lumMod val="60000"/>
                </a:schemeClr>
              </a:solidFill>
              <a:ln w="19050">
                <a:solidFill>
                  <a:schemeClr val="lt1"/>
                </a:solidFill>
              </a:ln>
              <a:effectLst/>
            </c:spPr>
            <c:extLst>
              <c:ext xmlns:c16="http://schemas.microsoft.com/office/drawing/2014/chart" uri="{C3380CC4-5D6E-409C-BE32-E72D297353CC}">
                <c16:uniqueId val="{00000009-4FC6-4B6D-AFB1-E7C495A9BE7C}"/>
              </c:ext>
            </c:extLst>
          </c:dPt>
          <c:cat>
            <c:strRef>
              <c:f>Sheet1!$A$2:$A$6</c:f>
              <c:strCache>
                <c:ptCount val="5"/>
                <c:pt idx="0">
                  <c:v>Payment History</c:v>
                </c:pt>
                <c:pt idx="1">
                  <c:v>Credit Utilization</c:v>
                </c:pt>
                <c:pt idx="2">
                  <c:v>Length of History</c:v>
                </c:pt>
                <c:pt idx="3">
                  <c:v>Account Mix</c:v>
                </c:pt>
                <c:pt idx="4">
                  <c:v>Inquiries</c:v>
                </c:pt>
              </c:strCache>
            </c:strRef>
          </c:cat>
          <c:val>
            <c:numRef>
              <c:f>Sheet1!$B$2:$B$6</c:f>
              <c:numCache>
                <c:formatCode>General</c:formatCode>
                <c:ptCount val="5"/>
                <c:pt idx="0">
                  <c:v>35</c:v>
                </c:pt>
                <c:pt idx="1">
                  <c:v>30</c:v>
                </c:pt>
                <c:pt idx="2">
                  <c:v>15</c:v>
                </c:pt>
                <c:pt idx="3">
                  <c:v>10</c:v>
                </c:pt>
                <c:pt idx="4">
                  <c:v>10</c:v>
                </c:pt>
              </c:numCache>
            </c:numRef>
          </c:val>
          <c:extLst>
            <c:ext xmlns:c16="http://schemas.microsoft.com/office/drawing/2014/chart" uri="{C3380CC4-5D6E-409C-BE32-E72D297353CC}">
              <c16:uniqueId val="{0000000A-4FC6-4B6D-AFB1-E7C495A9BE7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Factors affecting the Credit Score</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5C5A-4179-AFE1-78735FED0439}"/>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5C5A-4179-AFE1-78735FED0439}"/>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5C5A-4179-AFE1-78735FED0439}"/>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5C5A-4179-AFE1-78735FED0439}"/>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5C5A-4179-AFE1-78735FED0439}"/>
              </c:ext>
            </c:extLst>
          </c:dPt>
          <c:cat>
            <c:strRef>
              <c:f>Sheet1!$A$2:$A$6</c:f>
              <c:strCache>
                <c:ptCount val="5"/>
                <c:pt idx="0">
                  <c:v>Payment History</c:v>
                </c:pt>
                <c:pt idx="1">
                  <c:v>Credit Utilization</c:v>
                </c:pt>
                <c:pt idx="2">
                  <c:v>Length of History</c:v>
                </c:pt>
                <c:pt idx="3">
                  <c:v>Account Mix</c:v>
                </c:pt>
                <c:pt idx="4">
                  <c:v>Inquiries</c:v>
                </c:pt>
              </c:strCache>
            </c:strRef>
          </c:cat>
          <c:val>
            <c:numRef>
              <c:f>Sheet1!$B$2:$B$6</c:f>
              <c:numCache>
                <c:formatCode>General</c:formatCode>
                <c:ptCount val="5"/>
                <c:pt idx="0">
                  <c:v>35</c:v>
                </c:pt>
                <c:pt idx="1">
                  <c:v>30</c:v>
                </c:pt>
                <c:pt idx="2">
                  <c:v>15</c:v>
                </c:pt>
                <c:pt idx="3">
                  <c:v>10</c:v>
                </c:pt>
                <c:pt idx="4">
                  <c:v>10</c:v>
                </c:pt>
              </c:numCache>
            </c:numRef>
          </c:val>
          <c:extLst>
            <c:ext xmlns:c16="http://schemas.microsoft.com/office/drawing/2014/chart" uri="{C3380CC4-5D6E-409C-BE32-E72D297353CC}">
              <c16:uniqueId val="{0000000A-5C5A-4179-AFE1-78735FED043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Factors affecting the Credit Score</c:v>
                </c:pt>
              </c:strCache>
            </c:strRef>
          </c:tx>
          <c:dPt>
            <c:idx val="0"/>
            <c:bubble3D val="0"/>
            <c:explosion val="11"/>
            <c:spPr>
              <a:solidFill>
                <a:schemeClr val="accent2"/>
              </a:solidFill>
              <a:ln w="19050">
                <a:solidFill>
                  <a:schemeClr val="lt1"/>
                </a:solidFill>
              </a:ln>
              <a:effectLst/>
            </c:spPr>
            <c:extLst>
              <c:ext xmlns:c16="http://schemas.microsoft.com/office/drawing/2014/chart" uri="{C3380CC4-5D6E-409C-BE32-E72D297353CC}">
                <c16:uniqueId val="{00000001-72A2-48C4-9FDF-666B5DEF71B7}"/>
              </c:ext>
            </c:extLst>
          </c:dPt>
          <c:dPt>
            <c:idx val="1"/>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3-72A2-48C4-9FDF-666B5DEF71B7}"/>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5-72A2-48C4-9FDF-666B5DEF71B7}"/>
              </c:ext>
            </c:extLst>
          </c:dPt>
          <c:dPt>
            <c:idx val="3"/>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7-72A2-48C4-9FDF-666B5DEF71B7}"/>
              </c:ext>
            </c:extLst>
          </c:dPt>
          <c:dPt>
            <c:idx val="4"/>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9-72A2-48C4-9FDF-666B5DEF71B7}"/>
              </c:ext>
            </c:extLst>
          </c:dPt>
          <c:cat>
            <c:strRef>
              <c:f>Sheet1!$A$2:$A$6</c:f>
              <c:strCache>
                <c:ptCount val="5"/>
                <c:pt idx="0">
                  <c:v>Payment History</c:v>
                </c:pt>
                <c:pt idx="1">
                  <c:v>Credit Utilization</c:v>
                </c:pt>
                <c:pt idx="2">
                  <c:v>Length of History</c:v>
                </c:pt>
                <c:pt idx="3">
                  <c:v>Account Mix</c:v>
                </c:pt>
                <c:pt idx="4">
                  <c:v>Inquiries</c:v>
                </c:pt>
              </c:strCache>
            </c:strRef>
          </c:cat>
          <c:val>
            <c:numRef>
              <c:f>Sheet1!$B$2:$B$6</c:f>
              <c:numCache>
                <c:formatCode>General</c:formatCode>
                <c:ptCount val="5"/>
                <c:pt idx="0">
                  <c:v>35</c:v>
                </c:pt>
                <c:pt idx="1">
                  <c:v>30</c:v>
                </c:pt>
                <c:pt idx="2">
                  <c:v>15</c:v>
                </c:pt>
                <c:pt idx="3">
                  <c:v>10</c:v>
                </c:pt>
                <c:pt idx="4">
                  <c:v>10</c:v>
                </c:pt>
              </c:numCache>
            </c:numRef>
          </c:val>
          <c:extLst>
            <c:ext xmlns:c16="http://schemas.microsoft.com/office/drawing/2014/chart" uri="{C3380CC4-5D6E-409C-BE32-E72D297353CC}">
              <c16:uniqueId val="{0000000A-72A2-48C4-9FDF-666B5DEF71B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Factors affecting the Credit Score</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63DC-4D3A-9701-1B93519765E4}"/>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63DC-4D3A-9701-1B93519765E4}"/>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63DC-4D3A-9701-1B93519765E4}"/>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63DC-4D3A-9701-1B93519765E4}"/>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63DC-4D3A-9701-1B93519765E4}"/>
              </c:ext>
            </c:extLst>
          </c:dPt>
          <c:cat>
            <c:strRef>
              <c:f>Sheet1!$A$2:$A$6</c:f>
              <c:strCache>
                <c:ptCount val="5"/>
                <c:pt idx="0">
                  <c:v>Payment History</c:v>
                </c:pt>
                <c:pt idx="1">
                  <c:v>Credit Utilization</c:v>
                </c:pt>
                <c:pt idx="2">
                  <c:v>Length of History</c:v>
                </c:pt>
                <c:pt idx="3">
                  <c:v>Account Mix</c:v>
                </c:pt>
                <c:pt idx="4">
                  <c:v>Inquiries</c:v>
                </c:pt>
              </c:strCache>
            </c:strRef>
          </c:cat>
          <c:val>
            <c:numRef>
              <c:f>Sheet1!$B$2:$B$6</c:f>
              <c:numCache>
                <c:formatCode>General</c:formatCode>
                <c:ptCount val="5"/>
                <c:pt idx="0">
                  <c:v>35</c:v>
                </c:pt>
                <c:pt idx="1">
                  <c:v>30</c:v>
                </c:pt>
                <c:pt idx="2">
                  <c:v>15</c:v>
                </c:pt>
                <c:pt idx="3">
                  <c:v>10</c:v>
                </c:pt>
                <c:pt idx="4">
                  <c:v>10</c:v>
                </c:pt>
              </c:numCache>
            </c:numRef>
          </c:val>
          <c:extLst>
            <c:ext xmlns:c16="http://schemas.microsoft.com/office/drawing/2014/chart" uri="{C3380CC4-5D6E-409C-BE32-E72D297353CC}">
              <c16:uniqueId val="{0000000A-63DC-4D3A-9701-1B93519765E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Factors affecting the Credit Score</c:v>
                </c:pt>
              </c:strCache>
            </c:strRef>
          </c:tx>
          <c:dPt>
            <c:idx val="0"/>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1-6313-49FE-B971-EB84554C2168}"/>
              </c:ext>
            </c:extLst>
          </c:dPt>
          <c:dPt>
            <c:idx val="1"/>
            <c:bubble3D val="0"/>
            <c:explosion val="5"/>
            <c:spPr>
              <a:solidFill>
                <a:schemeClr val="accent4"/>
              </a:solidFill>
              <a:ln w="19050">
                <a:solidFill>
                  <a:schemeClr val="lt1"/>
                </a:solidFill>
              </a:ln>
              <a:effectLst/>
            </c:spPr>
            <c:extLst>
              <c:ext xmlns:c16="http://schemas.microsoft.com/office/drawing/2014/chart" uri="{C3380CC4-5D6E-409C-BE32-E72D297353CC}">
                <c16:uniqueId val="{00000003-6313-49FE-B971-EB84554C2168}"/>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5-6313-49FE-B971-EB84554C2168}"/>
              </c:ext>
            </c:extLst>
          </c:dPt>
          <c:dPt>
            <c:idx val="3"/>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7-6313-49FE-B971-EB84554C2168}"/>
              </c:ext>
            </c:extLst>
          </c:dPt>
          <c:dPt>
            <c:idx val="4"/>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9-6313-49FE-B971-EB84554C2168}"/>
              </c:ext>
            </c:extLst>
          </c:dPt>
          <c:cat>
            <c:strRef>
              <c:f>Sheet1!$A$2:$A$6</c:f>
              <c:strCache>
                <c:ptCount val="5"/>
                <c:pt idx="0">
                  <c:v>Payment History</c:v>
                </c:pt>
                <c:pt idx="1">
                  <c:v>Credit Utilization</c:v>
                </c:pt>
                <c:pt idx="2">
                  <c:v>Length of History</c:v>
                </c:pt>
                <c:pt idx="3">
                  <c:v>Account Mix</c:v>
                </c:pt>
                <c:pt idx="4">
                  <c:v>Inquiries</c:v>
                </c:pt>
              </c:strCache>
            </c:strRef>
          </c:cat>
          <c:val>
            <c:numRef>
              <c:f>Sheet1!$B$2:$B$6</c:f>
              <c:numCache>
                <c:formatCode>General</c:formatCode>
                <c:ptCount val="5"/>
                <c:pt idx="0">
                  <c:v>35</c:v>
                </c:pt>
                <c:pt idx="1">
                  <c:v>30</c:v>
                </c:pt>
                <c:pt idx="2">
                  <c:v>15</c:v>
                </c:pt>
                <c:pt idx="3">
                  <c:v>10</c:v>
                </c:pt>
                <c:pt idx="4">
                  <c:v>10</c:v>
                </c:pt>
              </c:numCache>
            </c:numRef>
          </c:val>
          <c:extLst>
            <c:ext xmlns:c16="http://schemas.microsoft.com/office/drawing/2014/chart" uri="{C3380CC4-5D6E-409C-BE32-E72D297353CC}">
              <c16:uniqueId val="{0000000A-6313-49FE-B971-EB84554C216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Factors affecting the Credit Score</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636E-4E19-887A-19DA032A98EF}"/>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636E-4E19-887A-19DA032A98EF}"/>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636E-4E19-887A-19DA032A98EF}"/>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636E-4E19-887A-19DA032A98EF}"/>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636E-4E19-887A-19DA032A98EF}"/>
              </c:ext>
            </c:extLst>
          </c:dPt>
          <c:cat>
            <c:strRef>
              <c:f>Sheet1!$A$2:$A$6</c:f>
              <c:strCache>
                <c:ptCount val="5"/>
                <c:pt idx="0">
                  <c:v>Payment History</c:v>
                </c:pt>
                <c:pt idx="1">
                  <c:v>Credit Utilization</c:v>
                </c:pt>
                <c:pt idx="2">
                  <c:v>Length of History</c:v>
                </c:pt>
                <c:pt idx="3">
                  <c:v>Account Mix</c:v>
                </c:pt>
                <c:pt idx="4">
                  <c:v>Inquiries</c:v>
                </c:pt>
              </c:strCache>
            </c:strRef>
          </c:cat>
          <c:val>
            <c:numRef>
              <c:f>Sheet1!$B$2:$B$6</c:f>
              <c:numCache>
                <c:formatCode>General</c:formatCode>
                <c:ptCount val="5"/>
                <c:pt idx="0">
                  <c:v>35</c:v>
                </c:pt>
                <c:pt idx="1">
                  <c:v>30</c:v>
                </c:pt>
                <c:pt idx="2">
                  <c:v>15</c:v>
                </c:pt>
                <c:pt idx="3">
                  <c:v>10</c:v>
                </c:pt>
                <c:pt idx="4">
                  <c:v>10</c:v>
                </c:pt>
              </c:numCache>
            </c:numRef>
          </c:val>
          <c:extLst>
            <c:ext xmlns:c16="http://schemas.microsoft.com/office/drawing/2014/chart" uri="{C3380CC4-5D6E-409C-BE32-E72D297353CC}">
              <c16:uniqueId val="{0000000A-636E-4E19-887A-19DA032A98E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Factors affecting the Credit Score</c:v>
                </c:pt>
              </c:strCache>
            </c:strRef>
          </c:tx>
          <c:dPt>
            <c:idx val="0"/>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1-BAFB-40AC-B1A6-9B25D35F2368}"/>
              </c:ext>
            </c:extLst>
          </c:dPt>
          <c:dPt>
            <c:idx val="1"/>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3-BAFB-40AC-B1A6-9B25D35F2368}"/>
              </c:ext>
            </c:extLst>
          </c:dPt>
          <c:dPt>
            <c:idx val="2"/>
            <c:bubble3D val="0"/>
            <c:explosion val="15"/>
            <c:spPr>
              <a:solidFill>
                <a:schemeClr val="accent6"/>
              </a:solidFill>
              <a:ln w="19050">
                <a:solidFill>
                  <a:schemeClr val="lt1"/>
                </a:solidFill>
              </a:ln>
              <a:effectLst/>
            </c:spPr>
            <c:extLst>
              <c:ext xmlns:c16="http://schemas.microsoft.com/office/drawing/2014/chart" uri="{C3380CC4-5D6E-409C-BE32-E72D297353CC}">
                <c16:uniqueId val="{00000005-BAFB-40AC-B1A6-9B25D35F2368}"/>
              </c:ext>
            </c:extLst>
          </c:dPt>
          <c:dPt>
            <c:idx val="3"/>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7-BAFB-40AC-B1A6-9B25D35F2368}"/>
              </c:ext>
            </c:extLst>
          </c:dPt>
          <c:dPt>
            <c:idx val="4"/>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9-BAFB-40AC-B1A6-9B25D35F2368}"/>
              </c:ext>
            </c:extLst>
          </c:dPt>
          <c:cat>
            <c:strRef>
              <c:f>Sheet1!$A$2:$A$6</c:f>
              <c:strCache>
                <c:ptCount val="5"/>
                <c:pt idx="0">
                  <c:v>Payment History</c:v>
                </c:pt>
                <c:pt idx="1">
                  <c:v>Credit Utilization</c:v>
                </c:pt>
                <c:pt idx="2">
                  <c:v>Length of History</c:v>
                </c:pt>
                <c:pt idx="3">
                  <c:v>Account Mix</c:v>
                </c:pt>
                <c:pt idx="4">
                  <c:v>Inquiries</c:v>
                </c:pt>
              </c:strCache>
            </c:strRef>
          </c:cat>
          <c:val>
            <c:numRef>
              <c:f>Sheet1!$B$2:$B$6</c:f>
              <c:numCache>
                <c:formatCode>General</c:formatCode>
                <c:ptCount val="5"/>
                <c:pt idx="0">
                  <c:v>35</c:v>
                </c:pt>
                <c:pt idx="1">
                  <c:v>30</c:v>
                </c:pt>
                <c:pt idx="2">
                  <c:v>15</c:v>
                </c:pt>
                <c:pt idx="3">
                  <c:v>10</c:v>
                </c:pt>
                <c:pt idx="4">
                  <c:v>10</c:v>
                </c:pt>
              </c:numCache>
            </c:numRef>
          </c:val>
          <c:extLst>
            <c:ext xmlns:c16="http://schemas.microsoft.com/office/drawing/2014/chart" uri="{C3380CC4-5D6E-409C-BE32-E72D297353CC}">
              <c16:uniqueId val="{0000000A-BAFB-40AC-B1A6-9B25D35F236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Factors affecting the Credit Score</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8A93-4E77-8C49-6FCFECFFBDFB}"/>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8A93-4E77-8C49-6FCFECFFBDFB}"/>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8A93-4E77-8C49-6FCFECFFBDFB}"/>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8A93-4E77-8C49-6FCFECFFBDFB}"/>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8A93-4E77-8C49-6FCFECFFBDFB}"/>
              </c:ext>
            </c:extLst>
          </c:dPt>
          <c:cat>
            <c:strRef>
              <c:f>Sheet1!$A$2:$A$6</c:f>
              <c:strCache>
                <c:ptCount val="5"/>
                <c:pt idx="0">
                  <c:v>Payment History</c:v>
                </c:pt>
                <c:pt idx="1">
                  <c:v>Credit Utilization</c:v>
                </c:pt>
                <c:pt idx="2">
                  <c:v>Length of History</c:v>
                </c:pt>
                <c:pt idx="3">
                  <c:v>Account Mix</c:v>
                </c:pt>
                <c:pt idx="4">
                  <c:v>Inquiries</c:v>
                </c:pt>
              </c:strCache>
            </c:strRef>
          </c:cat>
          <c:val>
            <c:numRef>
              <c:f>Sheet1!$B$2:$B$6</c:f>
              <c:numCache>
                <c:formatCode>General</c:formatCode>
                <c:ptCount val="5"/>
                <c:pt idx="0">
                  <c:v>35</c:v>
                </c:pt>
                <c:pt idx="1">
                  <c:v>30</c:v>
                </c:pt>
                <c:pt idx="2">
                  <c:v>15</c:v>
                </c:pt>
                <c:pt idx="3">
                  <c:v>10</c:v>
                </c:pt>
                <c:pt idx="4">
                  <c:v>10</c:v>
                </c:pt>
              </c:numCache>
            </c:numRef>
          </c:val>
          <c:extLst>
            <c:ext xmlns:c16="http://schemas.microsoft.com/office/drawing/2014/chart" uri="{C3380CC4-5D6E-409C-BE32-E72D297353CC}">
              <c16:uniqueId val="{0000000A-8A93-4E77-8C49-6FCFECFFBDF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Factors affecting the Credit Score</c:v>
                </c:pt>
              </c:strCache>
            </c:strRef>
          </c:tx>
          <c:dPt>
            <c:idx val="0"/>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1-C25E-4DEA-A0EE-6CE17118C0A5}"/>
              </c:ext>
            </c:extLst>
          </c:dPt>
          <c:dPt>
            <c:idx val="1"/>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3-C25E-4DEA-A0EE-6CE17118C0A5}"/>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5-C25E-4DEA-A0EE-6CE17118C0A5}"/>
              </c:ext>
            </c:extLst>
          </c:dPt>
          <c:dPt>
            <c:idx val="3"/>
            <c:bubble3D val="0"/>
            <c:explosion val="10"/>
            <c:spPr>
              <a:solidFill>
                <a:schemeClr val="accent2">
                  <a:lumMod val="60000"/>
                </a:schemeClr>
              </a:solidFill>
              <a:ln w="19050">
                <a:solidFill>
                  <a:schemeClr val="lt1"/>
                </a:solidFill>
              </a:ln>
              <a:effectLst/>
            </c:spPr>
            <c:extLst>
              <c:ext xmlns:c16="http://schemas.microsoft.com/office/drawing/2014/chart" uri="{C3380CC4-5D6E-409C-BE32-E72D297353CC}">
                <c16:uniqueId val="{00000007-C25E-4DEA-A0EE-6CE17118C0A5}"/>
              </c:ext>
            </c:extLst>
          </c:dPt>
          <c:dPt>
            <c:idx val="4"/>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9-C25E-4DEA-A0EE-6CE17118C0A5}"/>
              </c:ext>
            </c:extLst>
          </c:dPt>
          <c:cat>
            <c:strRef>
              <c:f>Sheet1!$A$2:$A$6</c:f>
              <c:strCache>
                <c:ptCount val="5"/>
                <c:pt idx="0">
                  <c:v>Payment History</c:v>
                </c:pt>
                <c:pt idx="1">
                  <c:v>Credit Utilization</c:v>
                </c:pt>
                <c:pt idx="2">
                  <c:v>Length of History</c:v>
                </c:pt>
                <c:pt idx="3">
                  <c:v>Account Mix</c:v>
                </c:pt>
                <c:pt idx="4">
                  <c:v>Inquiries</c:v>
                </c:pt>
              </c:strCache>
            </c:strRef>
          </c:cat>
          <c:val>
            <c:numRef>
              <c:f>Sheet1!$B$2:$B$6</c:f>
              <c:numCache>
                <c:formatCode>General</c:formatCode>
                <c:ptCount val="5"/>
                <c:pt idx="0">
                  <c:v>35</c:v>
                </c:pt>
                <c:pt idx="1">
                  <c:v>30</c:v>
                </c:pt>
                <c:pt idx="2">
                  <c:v>15</c:v>
                </c:pt>
                <c:pt idx="3">
                  <c:v>10</c:v>
                </c:pt>
                <c:pt idx="4">
                  <c:v>10</c:v>
                </c:pt>
              </c:numCache>
            </c:numRef>
          </c:val>
          <c:extLst>
            <c:ext xmlns:c16="http://schemas.microsoft.com/office/drawing/2014/chart" uri="{C3380CC4-5D6E-409C-BE32-E72D297353CC}">
              <c16:uniqueId val="{0000000A-C25E-4DEA-A0EE-6CE17118C0A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8CF5DB-3BEC-4874-B3CC-B58976C061E0}" type="datetimeFigureOut">
              <a:rPr lang="en-CA" smtClean="0"/>
              <a:t>05/13/2020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32E103-9B06-41EF-98DD-8F873EC019BB}" type="slidenum">
              <a:rPr lang="en-CA" smtClean="0"/>
              <a:t>‹#›</a:t>
            </a:fld>
            <a:endParaRPr lang="en-CA"/>
          </a:p>
        </p:txBody>
      </p:sp>
    </p:spTree>
    <p:extLst>
      <p:ext uri="{BB962C8B-B14F-4D97-AF65-F5344CB8AC3E}">
        <p14:creationId xmlns:p14="http://schemas.microsoft.com/office/powerpoint/2010/main" val="2537535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It's understandable that the thought of an even stricter "crisis" budget might seem impossible. Again, you have to remember that these extra budget cuts are temporary.</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BE57A0-42B9-41AA-A1D0-D55F8C33EA3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665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2D9CF6A0-3EE0-4FF1-AFE9-40F7863A7A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82809946-00CB-487A-B9D4-4EE4AE2B19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a:t>Trainer to ask if anyone has ever had any problems with Financial Institutions?</a:t>
            </a:r>
          </a:p>
          <a:p>
            <a:pPr eaLnBrk="1" hangingPunct="1">
              <a:spcBef>
                <a:spcPct val="0"/>
              </a:spcBef>
            </a:pPr>
            <a:endParaRPr lang="en-CA" altLang="en-US"/>
          </a:p>
        </p:txBody>
      </p:sp>
      <p:sp>
        <p:nvSpPr>
          <p:cNvPr id="77828" name="Slide Number Placeholder 3">
            <a:extLst>
              <a:ext uri="{FF2B5EF4-FFF2-40B4-BE49-F238E27FC236}">
                <a16:creationId xmlns:a16="http://schemas.microsoft.com/office/drawing/2014/main" id="{54F4ED9E-41B2-4D8A-A2CC-04543B11DD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4063" indent="-288925">
              <a:spcBef>
                <a:spcPct val="30000"/>
              </a:spcBef>
              <a:defRPr sz="1200">
                <a:solidFill>
                  <a:schemeClr val="tx1"/>
                </a:solidFill>
                <a:latin typeface="Calibri" panose="020F0502020204030204" pitchFamily="34" charset="0"/>
              </a:defRPr>
            </a:lvl2pPr>
            <a:lvl3pPr marL="1158875" indent="-231775">
              <a:spcBef>
                <a:spcPct val="30000"/>
              </a:spcBef>
              <a:defRPr sz="1200">
                <a:solidFill>
                  <a:schemeClr val="tx1"/>
                </a:solidFill>
                <a:latin typeface="Calibri" panose="020F0502020204030204" pitchFamily="34" charset="0"/>
              </a:defRPr>
            </a:lvl3pPr>
            <a:lvl4pPr marL="1624013" indent="-231775">
              <a:spcBef>
                <a:spcPct val="30000"/>
              </a:spcBef>
              <a:defRPr sz="1200">
                <a:solidFill>
                  <a:schemeClr val="tx1"/>
                </a:solidFill>
                <a:latin typeface="Calibri" panose="020F0502020204030204" pitchFamily="34" charset="0"/>
              </a:defRPr>
            </a:lvl4pPr>
            <a:lvl5pPr marL="2087563" indent="-231775">
              <a:spcBef>
                <a:spcPct val="30000"/>
              </a:spcBef>
              <a:defRPr sz="1200">
                <a:solidFill>
                  <a:schemeClr val="tx1"/>
                </a:solidFill>
                <a:latin typeface="Calibri" panose="020F0502020204030204" pitchFamily="34" charset="0"/>
              </a:defRPr>
            </a:lvl5pPr>
            <a:lvl6pPr marL="2544763" indent="-231775" eaLnBrk="0" fontAlgn="base" hangingPunct="0">
              <a:spcBef>
                <a:spcPct val="30000"/>
              </a:spcBef>
              <a:spcAft>
                <a:spcPct val="0"/>
              </a:spcAft>
              <a:defRPr sz="1200">
                <a:solidFill>
                  <a:schemeClr val="tx1"/>
                </a:solidFill>
                <a:latin typeface="Calibri" panose="020F0502020204030204" pitchFamily="34" charset="0"/>
              </a:defRPr>
            </a:lvl6pPr>
            <a:lvl7pPr marL="3001963" indent="-231775" eaLnBrk="0" fontAlgn="base" hangingPunct="0">
              <a:spcBef>
                <a:spcPct val="30000"/>
              </a:spcBef>
              <a:spcAft>
                <a:spcPct val="0"/>
              </a:spcAft>
              <a:defRPr sz="1200">
                <a:solidFill>
                  <a:schemeClr val="tx1"/>
                </a:solidFill>
                <a:latin typeface="Calibri" panose="020F0502020204030204" pitchFamily="34" charset="0"/>
              </a:defRPr>
            </a:lvl7pPr>
            <a:lvl8pPr marL="3459163" indent="-231775" eaLnBrk="0" fontAlgn="base" hangingPunct="0">
              <a:spcBef>
                <a:spcPct val="30000"/>
              </a:spcBef>
              <a:spcAft>
                <a:spcPct val="0"/>
              </a:spcAft>
              <a:defRPr sz="1200">
                <a:solidFill>
                  <a:schemeClr val="tx1"/>
                </a:solidFill>
                <a:latin typeface="Calibri" panose="020F0502020204030204" pitchFamily="34" charset="0"/>
              </a:defRPr>
            </a:lvl8pPr>
            <a:lvl9pPr marL="3916363" indent="-231775"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ED7FD6C-A391-4727-80EB-298989F2336D}" type="slidenum">
              <a:rPr kumimoji="0" lang="en-CA"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81</a:t>
            </a:fld>
            <a:endParaRPr kumimoji="0" lang="en-CA"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 by thinking about the things you spend money on right now that you can live without for a few months (or however long you foresee your financial state to remain in trouble) and cut them out of your budget. </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BE57A0-42B9-41AA-A1D0-D55F8C33EA3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67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After you track  your spending habits for a little while,  you may realize that you are spending more money than you are making!  You will also see where you are spending  too much money!</a:t>
            </a:r>
          </a:p>
          <a:p>
            <a:pPr eaLnBrk="1" hangingPunct="1">
              <a:spcBef>
                <a:spcPct val="0"/>
              </a:spcBef>
            </a:pPr>
            <a:endParaRPr lang="en-US" altLang="en-US"/>
          </a:p>
          <a:p>
            <a:pPr eaLnBrk="1" hangingPunct="1">
              <a:spcBef>
                <a:spcPct val="0"/>
              </a:spcBef>
            </a:pPr>
            <a:r>
              <a:rPr lang="en-US" altLang="en-US"/>
              <a:t>In some cases, it’s not hard to cut your expenses.  For others, it may be very hard.  For example, you do have to pay your rent and electricity bills, but you don’t need that new CD.</a:t>
            </a:r>
          </a:p>
          <a:p>
            <a:pPr eaLnBrk="1" hangingPunct="1">
              <a:spcBef>
                <a:spcPct val="0"/>
              </a:spcBef>
            </a:pPr>
            <a:endParaRPr lang="en-US" altLang="en-US"/>
          </a:p>
          <a:p>
            <a:pPr eaLnBrk="1" hangingPunct="1">
              <a:spcBef>
                <a:spcPct val="0"/>
              </a:spcBef>
            </a:pPr>
            <a:r>
              <a:rPr lang="en-US" altLang="en-US" i="1"/>
              <a:t>This is where you give out the tracking/budgeting books from Credit Canada and Consolidated.</a:t>
            </a:r>
            <a:endParaRPr lang="en-CA" altLang="en-US" i="1"/>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6A7A8BF-8E7E-433B-ADE7-BE6C2EC2E62A}" type="slidenum">
              <a:rPr kumimoji="0" lang="en-CA"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15</a:t>
            </a:fld>
            <a:endParaRPr kumimoji="0" lang="en-CA"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961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800" i="1"/>
              <a:t>This is the handout.</a:t>
            </a:r>
          </a:p>
          <a:p>
            <a:pPr eaLnBrk="1" hangingPunct="1">
              <a:spcBef>
                <a:spcPct val="0"/>
              </a:spcBef>
            </a:pPr>
            <a:endParaRPr lang="en-US" sz="800" i="1"/>
          </a:p>
          <a:p>
            <a:pPr eaLnBrk="1" hangingPunct="1">
              <a:spcBef>
                <a:spcPct val="0"/>
              </a:spcBef>
            </a:pPr>
            <a:r>
              <a:rPr lang="en-US" sz="800"/>
              <a:t>So, now you have filled out all of the information, it’s time to move to Step 3, and total it up!</a:t>
            </a:r>
            <a:endParaRPr lang="en-CA" sz="800"/>
          </a:p>
        </p:txBody>
      </p:sp>
      <p:sp>
        <p:nvSpPr>
          <p:cNvPr id="46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49818-74EC-4D4C-96BE-E913C0D5DB06}"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4250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Comfort food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BE57A0-42B9-41AA-A1D0-D55F8C33EA3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317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Comfort food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BE57A0-42B9-41AA-A1D0-D55F8C33EA3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4647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Comfort food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BE57A0-42B9-41AA-A1D0-D55F8C33EA39}"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720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E3CD2A0A-7CA4-4D75-BD72-7259DE32C4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121A26CB-72B3-4F52-B6F2-452BDFF84E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a:t>THIS IS AN ICE BREAKER</a:t>
            </a:r>
          </a:p>
          <a:p>
            <a:pPr eaLnBrk="1" hangingPunct="1">
              <a:spcBef>
                <a:spcPct val="0"/>
              </a:spcBef>
            </a:pPr>
            <a:r>
              <a:rPr lang="en-US" altLang="en-US"/>
              <a:t>Tell me about how money makes you feel?</a:t>
            </a:r>
          </a:p>
          <a:p>
            <a:pPr eaLnBrk="1" hangingPunct="1">
              <a:spcBef>
                <a:spcPct val="0"/>
              </a:spcBef>
            </a:pPr>
            <a:r>
              <a:rPr lang="en-US" altLang="en-US"/>
              <a:t>- empowered, happy?</a:t>
            </a:r>
            <a:endParaRPr lang="en-CA" altLang="en-US"/>
          </a:p>
          <a:p>
            <a:pPr eaLnBrk="1" hangingPunct="1">
              <a:spcBef>
                <a:spcPct val="0"/>
              </a:spcBef>
            </a:pPr>
            <a:endParaRPr lang="en-CA" altLang="en-US"/>
          </a:p>
        </p:txBody>
      </p:sp>
      <p:sp>
        <p:nvSpPr>
          <p:cNvPr id="56324" name="Slide Number Placeholder 3">
            <a:extLst>
              <a:ext uri="{FF2B5EF4-FFF2-40B4-BE49-F238E27FC236}">
                <a16:creationId xmlns:a16="http://schemas.microsoft.com/office/drawing/2014/main" id="{3D585421-5331-428E-92B2-93993CF6BBB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0888" indent="-287338">
              <a:spcBef>
                <a:spcPct val="30000"/>
              </a:spcBef>
              <a:defRPr sz="1200">
                <a:solidFill>
                  <a:schemeClr val="tx1"/>
                </a:solidFill>
                <a:latin typeface="Calibri" panose="020F0502020204030204" pitchFamily="34" charset="0"/>
              </a:defRPr>
            </a:lvl2pPr>
            <a:lvl3pPr marL="1154113" indent="-230188">
              <a:spcBef>
                <a:spcPct val="30000"/>
              </a:spcBef>
              <a:defRPr sz="1200">
                <a:solidFill>
                  <a:schemeClr val="tx1"/>
                </a:solidFill>
                <a:latin typeface="Calibri" panose="020F0502020204030204" pitchFamily="34" charset="0"/>
              </a:defRPr>
            </a:lvl3pPr>
            <a:lvl4pPr marL="1617663" indent="-230188">
              <a:spcBef>
                <a:spcPct val="30000"/>
              </a:spcBef>
              <a:defRPr sz="1200">
                <a:solidFill>
                  <a:schemeClr val="tx1"/>
                </a:solidFill>
                <a:latin typeface="Calibri" panose="020F0502020204030204" pitchFamily="34" charset="0"/>
              </a:defRPr>
            </a:lvl4pPr>
            <a:lvl5pPr marL="2079625" indent="-230188">
              <a:spcBef>
                <a:spcPct val="30000"/>
              </a:spcBef>
              <a:defRPr sz="1200">
                <a:solidFill>
                  <a:schemeClr val="tx1"/>
                </a:solidFill>
                <a:latin typeface="Calibri" panose="020F0502020204030204" pitchFamily="34" charset="0"/>
              </a:defRPr>
            </a:lvl5pPr>
            <a:lvl6pPr marL="2536825" indent="-230188" eaLnBrk="0" fontAlgn="base" hangingPunct="0">
              <a:spcBef>
                <a:spcPct val="30000"/>
              </a:spcBef>
              <a:spcAft>
                <a:spcPct val="0"/>
              </a:spcAft>
              <a:defRPr sz="1200">
                <a:solidFill>
                  <a:schemeClr val="tx1"/>
                </a:solidFill>
                <a:latin typeface="Calibri" panose="020F0502020204030204" pitchFamily="34" charset="0"/>
              </a:defRPr>
            </a:lvl6pPr>
            <a:lvl7pPr marL="2994025" indent="-230188" eaLnBrk="0" fontAlgn="base" hangingPunct="0">
              <a:spcBef>
                <a:spcPct val="30000"/>
              </a:spcBef>
              <a:spcAft>
                <a:spcPct val="0"/>
              </a:spcAft>
              <a:defRPr sz="1200">
                <a:solidFill>
                  <a:schemeClr val="tx1"/>
                </a:solidFill>
                <a:latin typeface="Calibri" panose="020F0502020204030204" pitchFamily="34" charset="0"/>
              </a:defRPr>
            </a:lvl7pPr>
            <a:lvl8pPr marL="3451225" indent="-230188" eaLnBrk="0" fontAlgn="base" hangingPunct="0">
              <a:spcBef>
                <a:spcPct val="30000"/>
              </a:spcBef>
              <a:spcAft>
                <a:spcPct val="0"/>
              </a:spcAft>
              <a:defRPr sz="1200">
                <a:solidFill>
                  <a:schemeClr val="tx1"/>
                </a:solidFill>
                <a:latin typeface="Calibri" panose="020F0502020204030204" pitchFamily="34" charset="0"/>
              </a:defRPr>
            </a:lvl8pPr>
            <a:lvl9pPr marL="3908425" indent="-23018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ECB487-1182-42A9-A46B-0F5B1F6A7D98}" type="slidenum">
              <a:rPr kumimoji="0" lang="en-CA"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CA"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7DADF920-1CAD-42A3-9852-2D8EB5ED53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D676F2F8-1D4A-4258-B07B-0A8690CCD0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a:t>These organizations can charge additional service fees for those already provided by Financial Institutions that offer it for less or free.  </a:t>
            </a:r>
          </a:p>
          <a:p>
            <a:pPr eaLnBrk="1" hangingPunct="1">
              <a:spcBef>
                <a:spcPct val="0"/>
              </a:spcBef>
            </a:pPr>
            <a:endParaRPr lang="en-CA" altLang="en-US"/>
          </a:p>
          <a:p>
            <a:pPr eaLnBrk="1" hangingPunct="1">
              <a:spcBef>
                <a:spcPct val="0"/>
              </a:spcBef>
            </a:pPr>
            <a:r>
              <a:rPr lang="en-CA" altLang="en-US"/>
              <a:t>When looking for services, be sure to compare costs associated with Alternative Services to that of regulated Financial Institutions</a:t>
            </a:r>
          </a:p>
          <a:p>
            <a:pPr eaLnBrk="1" hangingPunct="1">
              <a:spcBef>
                <a:spcPct val="0"/>
              </a:spcBef>
            </a:pPr>
            <a:endParaRPr lang="en-CA" altLang="en-US"/>
          </a:p>
          <a:p>
            <a:pPr eaLnBrk="1" hangingPunct="1">
              <a:spcBef>
                <a:spcPct val="0"/>
              </a:spcBef>
            </a:pPr>
            <a:r>
              <a:rPr lang="en-US" altLang="en-US" b="1" i="1"/>
              <a:t>Facilitator to emphasize </a:t>
            </a:r>
            <a:r>
              <a:rPr lang="en-US" altLang="en-US" i="1"/>
              <a:t>that some people don’t understand what Financial Institution’s can do for them.  They may have a bad credit rating and think that the only services they can get is through Alternative Services.  As well, they may have had a “Bad Experience” opening an account with a Financial Institution – this scares them into using the Alternative Services.  </a:t>
            </a:r>
          </a:p>
          <a:p>
            <a:pPr eaLnBrk="1" hangingPunct="1">
              <a:spcBef>
                <a:spcPct val="0"/>
              </a:spcBef>
            </a:pPr>
            <a:endParaRPr lang="en-US" altLang="en-US" i="1"/>
          </a:p>
          <a:p>
            <a:pPr eaLnBrk="1" hangingPunct="1">
              <a:spcBef>
                <a:spcPct val="0"/>
              </a:spcBef>
            </a:pPr>
            <a:r>
              <a:rPr lang="en-US" altLang="en-US" i="1"/>
              <a:t>Trainer to ask class about their experiences and if they want to share!</a:t>
            </a:r>
          </a:p>
          <a:p>
            <a:pPr eaLnBrk="1" hangingPunct="1">
              <a:spcBef>
                <a:spcPct val="0"/>
              </a:spcBef>
            </a:pPr>
            <a:endParaRPr lang="en-CA" altLang="en-US"/>
          </a:p>
        </p:txBody>
      </p:sp>
      <p:sp>
        <p:nvSpPr>
          <p:cNvPr id="69636" name="Slide Number Placeholder 3">
            <a:extLst>
              <a:ext uri="{FF2B5EF4-FFF2-40B4-BE49-F238E27FC236}">
                <a16:creationId xmlns:a16="http://schemas.microsoft.com/office/drawing/2014/main" id="{E84626BF-A3F5-4B00-B3EF-A78978A56F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4063" indent="-288925">
              <a:spcBef>
                <a:spcPct val="30000"/>
              </a:spcBef>
              <a:defRPr sz="1200">
                <a:solidFill>
                  <a:schemeClr val="tx1"/>
                </a:solidFill>
                <a:latin typeface="Calibri" panose="020F0502020204030204" pitchFamily="34" charset="0"/>
              </a:defRPr>
            </a:lvl2pPr>
            <a:lvl3pPr marL="1158875" indent="-231775">
              <a:spcBef>
                <a:spcPct val="30000"/>
              </a:spcBef>
              <a:defRPr sz="1200">
                <a:solidFill>
                  <a:schemeClr val="tx1"/>
                </a:solidFill>
                <a:latin typeface="Calibri" panose="020F0502020204030204" pitchFamily="34" charset="0"/>
              </a:defRPr>
            </a:lvl3pPr>
            <a:lvl4pPr marL="1624013" indent="-231775">
              <a:spcBef>
                <a:spcPct val="30000"/>
              </a:spcBef>
              <a:defRPr sz="1200">
                <a:solidFill>
                  <a:schemeClr val="tx1"/>
                </a:solidFill>
                <a:latin typeface="Calibri" panose="020F0502020204030204" pitchFamily="34" charset="0"/>
              </a:defRPr>
            </a:lvl4pPr>
            <a:lvl5pPr marL="2087563" indent="-231775">
              <a:spcBef>
                <a:spcPct val="30000"/>
              </a:spcBef>
              <a:defRPr sz="1200">
                <a:solidFill>
                  <a:schemeClr val="tx1"/>
                </a:solidFill>
                <a:latin typeface="Calibri" panose="020F0502020204030204" pitchFamily="34" charset="0"/>
              </a:defRPr>
            </a:lvl5pPr>
            <a:lvl6pPr marL="2544763" indent="-231775" eaLnBrk="0" fontAlgn="base" hangingPunct="0">
              <a:spcBef>
                <a:spcPct val="30000"/>
              </a:spcBef>
              <a:spcAft>
                <a:spcPct val="0"/>
              </a:spcAft>
              <a:defRPr sz="1200">
                <a:solidFill>
                  <a:schemeClr val="tx1"/>
                </a:solidFill>
                <a:latin typeface="Calibri" panose="020F0502020204030204" pitchFamily="34" charset="0"/>
              </a:defRPr>
            </a:lvl6pPr>
            <a:lvl7pPr marL="3001963" indent="-231775" eaLnBrk="0" fontAlgn="base" hangingPunct="0">
              <a:spcBef>
                <a:spcPct val="30000"/>
              </a:spcBef>
              <a:spcAft>
                <a:spcPct val="0"/>
              </a:spcAft>
              <a:defRPr sz="1200">
                <a:solidFill>
                  <a:schemeClr val="tx1"/>
                </a:solidFill>
                <a:latin typeface="Calibri" panose="020F0502020204030204" pitchFamily="34" charset="0"/>
              </a:defRPr>
            </a:lvl7pPr>
            <a:lvl8pPr marL="3459163" indent="-231775" eaLnBrk="0" fontAlgn="base" hangingPunct="0">
              <a:spcBef>
                <a:spcPct val="30000"/>
              </a:spcBef>
              <a:spcAft>
                <a:spcPct val="0"/>
              </a:spcAft>
              <a:defRPr sz="1200">
                <a:solidFill>
                  <a:schemeClr val="tx1"/>
                </a:solidFill>
                <a:latin typeface="Calibri" panose="020F0502020204030204" pitchFamily="34" charset="0"/>
              </a:defRPr>
            </a:lvl8pPr>
            <a:lvl9pPr marL="3916363" indent="-231775"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FF4A41C-3028-4C2A-8293-27BC82B2D86F}" type="slidenum">
              <a:rPr kumimoji="0" lang="en-CA"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76</a:t>
            </a:fld>
            <a:endParaRPr kumimoji="0" lang="en-CA"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E192F-D2E4-4AF8-8D8F-F802E801F9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FB3005B6-77A5-49F1-B9B5-80C52AFEEE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56CDD74A-FBA4-4E50-908F-C789164706FC}"/>
              </a:ext>
            </a:extLst>
          </p:cNvPr>
          <p:cNvSpPr>
            <a:spLocks noGrp="1"/>
          </p:cNvSpPr>
          <p:nvPr>
            <p:ph type="dt" sz="half" idx="10"/>
          </p:nvPr>
        </p:nvSpPr>
        <p:spPr/>
        <p:txBody>
          <a:bodyPr/>
          <a:lstStyle/>
          <a:p>
            <a:fld id="{14C4841D-2C5C-4CFD-8C83-91CD11A0DB85}" type="datetime1">
              <a:rPr lang="en-CA" smtClean="0"/>
              <a:t>05/13/2020</a:t>
            </a:fld>
            <a:endParaRPr lang="en-CA"/>
          </a:p>
        </p:txBody>
      </p:sp>
      <p:sp>
        <p:nvSpPr>
          <p:cNvPr id="5" name="Footer Placeholder 4">
            <a:extLst>
              <a:ext uri="{FF2B5EF4-FFF2-40B4-BE49-F238E27FC236}">
                <a16:creationId xmlns:a16="http://schemas.microsoft.com/office/drawing/2014/main" id="{23ECDC4E-1C69-4518-B449-7210942E9EED}"/>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3053397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A8286-5E6B-4C07-BA34-AE6A6BFC3DE5}"/>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AA6DCB6-9A88-4F8A-9784-4535E821E3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7F77894-1FBF-445D-9499-14B863F21FDB}"/>
              </a:ext>
            </a:extLst>
          </p:cNvPr>
          <p:cNvSpPr>
            <a:spLocks noGrp="1"/>
          </p:cNvSpPr>
          <p:nvPr>
            <p:ph type="dt" sz="half" idx="10"/>
          </p:nvPr>
        </p:nvSpPr>
        <p:spPr/>
        <p:txBody>
          <a:bodyPr/>
          <a:lstStyle/>
          <a:p>
            <a:fld id="{525E0945-704C-4827-80AD-D5B5CEE839B3}" type="datetime1">
              <a:rPr lang="en-CA" smtClean="0"/>
              <a:t>05/13/2020</a:t>
            </a:fld>
            <a:endParaRPr lang="en-CA"/>
          </a:p>
        </p:txBody>
      </p:sp>
      <p:sp>
        <p:nvSpPr>
          <p:cNvPr id="5" name="Footer Placeholder 4">
            <a:extLst>
              <a:ext uri="{FF2B5EF4-FFF2-40B4-BE49-F238E27FC236}">
                <a16:creationId xmlns:a16="http://schemas.microsoft.com/office/drawing/2014/main" id="{4F85F091-FD75-4055-AF3B-CFAE562C7946}"/>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4209395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FA142B-5E9E-4D35-8F58-F73BC6160C6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9C8D227-FD6C-46F9-A616-4AFFD8288B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0B89E63-D569-4C49-B847-C0B1EEDA1AB4}"/>
              </a:ext>
            </a:extLst>
          </p:cNvPr>
          <p:cNvSpPr>
            <a:spLocks noGrp="1"/>
          </p:cNvSpPr>
          <p:nvPr>
            <p:ph type="dt" sz="half" idx="10"/>
          </p:nvPr>
        </p:nvSpPr>
        <p:spPr/>
        <p:txBody>
          <a:bodyPr/>
          <a:lstStyle/>
          <a:p>
            <a:fld id="{F1CAF528-C61E-412D-BCE6-9D499E954323}" type="datetime1">
              <a:rPr lang="en-CA" smtClean="0"/>
              <a:t>05/13/2020</a:t>
            </a:fld>
            <a:endParaRPr lang="en-CA"/>
          </a:p>
        </p:txBody>
      </p:sp>
      <p:sp>
        <p:nvSpPr>
          <p:cNvPr id="5" name="Footer Placeholder 4">
            <a:extLst>
              <a:ext uri="{FF2B5EF4-FFF2-40B4-BE49-F238E27FC236}">
                <a16:creationId xmlns:a16="http://schemas.microsoft.com/office/drawing/2014/main" id="{10CD7E62-92F8-4C96-9D64-40DF6018302E}"/>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3504693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720F972F-B815-4F7D-B7FB-1BF747DB2BD8}" type="datetimeFigureOut">
              <a:rPr lang="en-US" smtClean="0"/>
              <a:pPr/>
              <a:t>5/13/2020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83DEAB4-5C31-4BC1-A92D-B9AB6C183B79}" type="slidenum">
              <a:rPr lang="en-CA" smtClean="0"/>
              <a:pPr/>
              <a:t>‹#›</a:t>
            </a:fld>
            <a:endParaRPr lang="en-CA"/>
          </a:p>
        </p:txBody>
      </p:sp>
    </p:spTree>
    <p:extLst>
      <p:ext uri="{BB962C8B-B14F-4D97-AF65-F5344CB8AC3E}">
        <p14:creationId xmlns:p14="http://schemas.microsoft.com/office/powerpoint/2010/main" val="3981434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20F972F-B815-4F7D-B7FB-1BF747DB2BD8}" type="datetimeFigureOut">
              <a:rPr lang="en-US" smtClean="0"/>
              <a:pPr/>
              <a:t>5/13/2020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83DEAB4-5C31-4BC1-A92D-B9AB6C183B79}" type="slidenum">
              <a:rPr lang="en-CA" smtClean="0"/>
              <a:pPr/>
              <a:t>‹#›</a:t>
            </a:fld>
            <a:endParaRPr lang="en-CA"/>
          </a:p>
        </p:txBody>
      </p:sp>
    </p:spTree>
    <p:extLst>
      <p:ext uri="{BB962C8B-B14F-4D97-AF65-F5344CB8AC3E}">
        <p14:creationId xmlns:p14="http://schemas.microsoft.com/office/powerpoint/2010/main" val="2392057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0F972F-B815-4F7D-B7FB-1BF747DB2BD8}" type="datetimeFigureOut">
              <a:rPr lang="en-US" smtClean="0"/>
              <a:pPr/>
              <a:t>5/13/2020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83DEAB4-5C31-4BC1-A92D-B9AB6C183B79}" type="slidenum">
              <a:rPr lang="en-CA" smtClean="0"/>
              <a:pPr/>
              <a:t>‹#›</a:t>
            </a:fld>
            <a:endParaRPr lang="en-CA"/>
          </a:p>
        </p:txBody>
      </p:sp>
    </p:spTree>
    <p:extLst>
      <p:ext uri="{BB962C8B-B14F-4D97-AF65-F5344CB8AC3E}">
        <p14:creationId xmlns:p14="http://schemas.microsoft.com/office/powerpoint/2010/main" val="3493052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720F972F-B815-4F7D-B7FB-1BF747DB2BD8}" type="datetimeFigureOut">
              <a:rPr lang="en-US" smtClean="0"/>
              <a:pPr/>
              <a:t>5/13/2020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83DEAB4-5C31-4BC1-A92D-B9AB6C183B79}" type="slidenum">
              <a:rPr lang="en-CA" smtClean="0"/>
              <a:pPr/>
              <a:t>‹#›</a:t>
            </a:fld>
            <a:endParaRPr lang="en-CA"/>
          </a:p>
        </p:txBody>
      </p:sp>
    </p:spTree>
    <p:extLst>
      <p:ext uri="{BB962C8B-B14F-4D97-AF65-F5344CB8AC3E}">
        <p14:creationId xmlns:p14="http://schemas.microsoft.com/office/powerpoint/2010/main" val="3023717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720F972F-B815-4F7D-B7FB-1BF747DB2BD8}" type="datetimeFigureOut">
              <a:rPr lang="en-US" smtClean="0"/>
              <a:pPr/>
              <a:t>5/13/2020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083DEAB4-5C31-4BC1-A92D-B9AB6C183B79}" type="slidenum">
              <a:rPr lang="en-CA" smtClean="0"/>
              <a:pPr/>
              <a:t>‹#›</a:t>
            </a:fld>
            <a:endParaRPr lang="en-CA"/>
          </a:p>
        </p:txBody>
      </p:sp>
    </p:spTree>
    <p:extLst>
      <p:ext uri="{BB962C8B-B14F-4D97-AF65-F5344CB8AC3E}">
        <p14:creationId xmlns:p14="http://schemas.microsoft.com/office/powerpoint/2010/main" val="4141312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720F972F-B815-4F7D-B7FB-1BF747DB2BD8}" type="datetimeFigureOut">
              <a:rPr lang="en-US" smtClean="0"/>
              <a:pPr/>
              <a:t>5/13/2020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083DEAB4-5C31-4BC1-A92D-B9AB6C183B79}" type="slidenum">
              <a:rPr lang="en-CA" smtClean="0"/>
              <a:pPr/>
              <a:t>‹#›</a:t>
            </a:fld>
            <a:endParaRPr lang="en-CA"/>
          </a:p>
        </p:txBody>
      </p:sp>
    </p:spTree>
    <p:extLst>
      <p:ext uri="{BB962C8B-B14F-4D97-AF65-F5344CB8AC3E}">
        <p14:creationId xmlns:p14="http://schemas.microsoft.com/office/powerpoint/2010/main" val="3295127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0F972F-B815-4F7D-B7FB-1BF747DB2BD8}" type="datetimeFigureOut">
              <a:rPr lang="en-US" smtClean="0"/>
              <a:pPr/>
              <a:t>5/13/2020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083DEAB4-5C31-4BC1-A92D-B9AB6C183B79}" type="slidenum">
              <a:rPr lang="en-CA" smtClean="0"/>
              <a:pPr/>
              <a:t>‹#›</a:t>
            </a:fld>
            <a:endParaRPr lang="en-CA"/>
          </a:p>
        </p:txBody>
      </p:sp>
    </p:spTree>
    <p:extLst>
      <p:ext uri="{BB962C8B-B14F-4D97-AF65-F5344CB8AC3E}">
        <p14:creationId xmlns:p14="http://schemas.microsoft.com/office/powerpoint/2010/main" val="4139221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0F972F-B815-4F7D-B7FB-1BF747DB2BD8}" type="datetimeFigureOut">
              <a:rPr lang="en-US" smtClean="0"/>
              <a:pPr/>
              <a:t>5/13/2020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83DEAB4-5C31-4BC1-A92D-B9AB6C183B79}" type="slidenum">
              <a:rPr lang="en-CA" smtClean="0"/>
              <a:pPr/>
              <a:t>‹#›</a:t>
            </a:fld>
            <a:endParaRPr lang="en-CA"/>
          </a:p>
        </p:txBody>
      </p:sp>
    </p:spTree>
    <p:extLst>
      <p:ext uri="{BB962C8B-B14F-4D97-AF65-F5344CB8AC3E}">
        <p14:creationId xmlns:p14="http://schemas.microsoft.com/office/powerpoint/2010/main" val="3881656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7B79E-B7BA-49E1-9177-F244E0445D7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83083F9-F8D6-46C4-A87D-38844C2593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2F7E2B8-15D7-4E09-90D8-F8ADC75468E5}"/>
              </a:ext>
            </a:extLst>
          </p:cNvPr>
          <p:cNvSpPr>
            <a:spLocks noGrp="1"/>
          </p:cNvSpPr>
          <p:nvPr>
            <p:ph type="dt" sz="half" idx="10"/>
          </p:nvPr>
        </p:nvSpPr>
        <p:spPr/>
        <p:txBody>
          <a:bodyPr/>
          <a:lstStyle/>
          <a:p>
            <a:fld id="{A38232AC-1BC3-477D-BB49-B0DD21889002}" type="datetime1">
              <a:rPr lang="en-CA" smtClean="0"/>
              <a:t>05/13/2020</a:t>
            </a:fld>
            <a:endParaRPr lang="en-CA"/>
          </a:p>
        </p:txBody>
      </p:sp>
      <p:sp>
        <p:nvSpPr>
          <p:cNvPr id="5" name="Footer Placeholder 4">
            <a:extLst>
              <a:ext uri="{FF2B5EF4-FFF2-40B4-BE49-F238E27FC236}">
                <a16:creationId xmlns:a16="http://schemas.microsoft.com/office/drawing/2014/main" id="{69DA662E-642C-4F68-B017-D8084CB31C59}"/>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2965875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0F972F-B815-4F7D-B7FB-1BF747DB2BD8}" type="datetimeFigureOut">
              <a:rPr lang="en-US" smtClean="0"/>
              <a:pPr/>
              <a:t>5/13/2020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83DEAB4-5C31-4BC1-A92D-B9AB6C183B79}" type="slidenum">
              <a:rPr lang="en-CA" smtClean="0"/>
              <a:pPr/>
              <a:t>‹#›</a:t>
            </a:fld>
            <a:endParaRPr lang="en-CA"/>
          </a:p>
        </p:txBody>
      </p:sp>
    </p:spTree>
    <p:extLst>
      <p:ext uri="{BB962C8B-B14F-4D97-AF65-F5344CB8AC3E}">
        <p14:creationId xmlns:p14="http://schemas.microsoft.com/office/powerpoint/2010/main" val="33426505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20F972F-B815-4F7D-B7FB-1BF747DB2BD8}" type="datetimeFigureOut">
              <a:rPr lang="en-US" smtClean="0"/>
              <a:pPr/>
              <a:t>5/13/2020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83DEAB4-5C31-4BC1-A92D-B9AB6C183B79}" type="slidenum">
              <a:rPr lang="en-CA" smtClean="0"/>
              <a:pPr/>
              <a:t>‹#›</a:t>
            </a:fld>
            <a:endParaRPr lang="en-CA"/>
          </a:p>
        </p:txBody>
      </p:sp>
    </p:spTree>
    <p:extLst>
      <p:ext uri="{BB962C8B-B14F-4D97-AF65-F5344CB8AC3E}">
        <p14:creationId xmlns:p14="http://schemas.microsoft.com/office/powerpoint/2010/main" val="837085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20F972F-B815-4F7D-B7FB-1BF747DB2BD8}" type="datetimeFigureOut">
              <a:rPr lang="en-US" smtClean="0"/>
              <a:pPr/>
              <a:t>5/13/2020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83DEAB4-5C31-4BC1-A92D-B9AB6C183B79}" type="slidenum">
              <a:rPr lang="en-CA" smtClean="0"/>
              <a:pPr/>
              <a:t>‹#›</a:t>
            </a:fld>
            <a:endParaRPr lang="en-CA"/>
          </a:p>
        </p:txBody>
      </p:sp>
    </p:spTree>
    <p:extLst>
      <p:ext uri="{BB962C8B-B14F-4D97-AF65-F5344CB8AC3E}">
        <p14:creationId xmlns:p14="http://schemas.microsoft.com/office/powerpoint/2010/main" val="2416006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E192F-D2E4-4AF8-8D8F-F802E801F9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FB3005B6-77A5-49F1-B9B5-80C52AFEEE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56CDD74A-FBA4-4E50-908F-C789164706FC}"/>
              </a:ext>
            </a:extLst>
          </p:cNvPr>
          <p:cNvSpPr>
            <a:spLocks noGrp="1"/>
          </p:cNvSpPr>
          <p:nvPr>
            <p:ph type="dt" sz="half" idx="10"/>
          </p:nvPr>
        </p:nvSpPr>
        <p:spPr/>
        <p:txBody>
          <a:bodyPr/>
          <a:lstStyle/>
          <a:p>
            <a:fld id="{14C4841D-2C5C-4CFD-8C83-91CD11A0DB85}" type="datetime1">
              <a:rPr lang="en-CA" smtClean="0"/>
              <a:t>05/13/2020</a:t>
            </a:fld>
            <a:endParaRPr lang="en-CA"/>
          </a:p>
        </p:txBody>
      </p:sp>
      <p:sp>
        <p:nvSpPr>
          <p:cNvPr id="5" name="Footer Placeholder 4">
            <a:extLst>
              <a:ext uri="{FF2B5EF4-FFF2-40B4-BE49-F238E27FC236}">
                <a16:creationId xmlns:a16="http://schemas.microsoft.com/office/drawing/2014/main" id="{23ECDC4E-1C69-4518-B449-7210942E9EE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701F888-BB37-4E9B-B896-804D99AA8BD2}"/>
              </a:ext>
            </a:extLst>
          </p:cNvPr>
          <p:cNvSpPr>
            <a:spLocks noGrp="1"/>
          </p:cNvSpPr>
          <p:nvPr>
            <p:ph type="sldNum" sz="quarter" idx="12"/>
          </p:nvPr>
        </p:nvSpPr>
        <p:spPr/>
        <p:txBody>
          <a:bodyPr/>
          <a:lstStyle/>
          <a:p>
            <a:endParaRPr lang="en-CA" dirty="0"/>
          </a:p>
        </p:txBody>
      </p:sp>
    </p:spTree>
    <p:extLst>
      <p:ext uri="{BB962C8B-B14F-4D97-AF65-F5344CB8AC3E}">
        <p14:creationId xmlns:p14="http://schemas.microsoft.com/office/powerpoint/2010/main" val="3903910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7B79E-B7BA-49E1-9177-F244E0445D7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83083F9-F8D6-46C4-A87D-38844C2593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2F7E2B8-15D7-4E09-90D8-F8ADC75468E5}"/>
              </a:ext>
            </a:extLst>
          </p:cNvPr>
          <p:cNvSpPr>
            <a:spLocks noGrp="1"/>
          </p:cNvSpPr>
          <p:nvPr>
            <p:ph type="dt" sz="half" idx="10"/>
          </p:nvPr>
        </p:nvSpPr>
        <p:spPr/>
        <p:txBody>
          <a:bodyPr/>
          <a:lstStyle/>
          <a:p>
            <a:fld id="{A38232AC-1BC3-477D-BB49-B0DD21889002}" type="datetime1">
              <a:rPr lang="en-CA" smtClean="0"/>
              <a:t>05/13/2020</a:t>
            </a:fld>
            <a:endParaRPr lang="en-CA"/>
          </a:p>
        </p:txBody>
      </p:sp>
      <p:sp>
        <p:nvSpPr>
          <p:cNvPr id="5" name="Footer Placeholder 4">
            <a:extLst>
              <a:ext uri="{FF2B5EF4-FFF2-40B4-BE49-F238E27FC236}">
                <a16:creationId xmlns:a16="http://schemas.microsoft.com/office/drawing/2014/main" id="{69DA662E-642C-4F68-B017-D8084CB31C5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1ED220D-EA0F-4F29-ACDD-8622FFD29B6D}"/>
              </a:ext>
            </a:extLst>
          </p:cNvPr>
          <p:cNvSpPr>
            <a:spLocks noGrp="1"/>
          </p:cNvSpPr>
          <p:nvPr>
            <p:ph type="sldNum" sz="quarter" idx="12"/>
          </p:nvPr>
        </p:nvSpPr>
        <p:spPr/>
        <p:txBody>
          <a:bodyPr/>
          <a:lstStyle/>
          <a:p>
            <a:fld id="{DD1660A6-8F14-48D6-966D-EC6B7188A2AD}" type="slidenum">
              <a:rPr lang="en-CA" smtClean="0"/>
              <a:t>‹#›</a:t>
            </a:fld>
            <a:endParaRPr lang="en-CA"/>
          </a:p>
        </p:txBody>
      </p:sp>
    </p:spTree>
    <p:extLst>
      <p:ext uri="{BB962C8B-B14F-4D97-AF65-F5344CB8AC3E}">
        <p14:creationId xmlns:p14="http://schemas.microsoft.com/office/powerpoint/2010/main" val="4476575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C2920-17E4-46B9-928C-2702E935A3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EC553B74-68E0-4CE6-9A33-5F59E29951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901A38-D726-4B8F-B2BA-8C5750CC7D81}"/>
              </a:ext>
            </a:extLst>
          </p:cNvPr>
          <p:cNvSpPr>
            <a:spLocks noGrp="1"/>
          </p:cNvSpPr>
          <p:nvPr>
            <p:ph type="dt" sz="half" idx="10"/>
          </p:nvPr>
        </p:nvSpPr>
        <p:spPr/>
        <p:txBody>
          <a:bodyPr/>
          <a:lstStyle/>
          <a:p>
            <a:fld id="{4DD48BD8-A4D2-4308-9ABA-A7C7A05A4D78}" type="datetime1">
              <a:rPr lang="en-CA" smtClean="0"/>
              <a:t>05/13/2020</a:t>
            </a:fld>
            <a:endParaRPr lang="en-CA"/>
          </a:p>
        </p:txBody>
      </p:sp>
      <p:sp>
        <p:nvSpPr>
          <p:cNvPr id="5" name="Footer Placeholder 4">
            <a:extLst>
              <a:ext uri="{FF2B5EF4-FFF2-40B4-BE49-F238E27FC236}">
                <a16:creationId xmlns:a16="http://schemas.microsoft.com/office/drawing/2014/main" id="{1C3119A1-808F-47D2-88C4-5FAB96A99E4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17C31F3-B4CE-472A-94E7-22448263B6FC}"/>
              </a:ext>
            </a:extLst>
          </p:cNvPr>
          <p:cNvSpPr>
            <a:spLocks noGrp="1"/>
          </p:cNvSpPr>
          <p:nvPr>
            <p:ph type="sldNum" sz="quarter" idx="12"/>
          </p:nvPr>
        </p:nvSpPr>
        <p:spPr/>
        <p:txBody>
          <a:bodyPr/>
          <a:lstStyle/>
          <a:p>
            <a:fld id="{DD1660A6-8F14-48D6-966D-EC6B7188A2AD}" type="slidenum">
              <a:rPr lang="en-CA" smtClean="0"/>
              <a:t>‹#›</a:t>
            </a:fld>
            <a:endParaRPr lang="en-CA"/>
          </a:p>
        </p:txBody>
      </p:sp>
    </p:spTree>
    <p:extLst>
      <p:ext uri="{BB962C8B-B14F-4D97-AF65-F5344CB8AC3E}">
        <p14:creationId xmlns:p14="http://schemas.microsoft.com/office/powerpoint/2010/main" val="16832482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9B83A-98D7-48A9-900B-5452F6E2605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543CB7E-C6E0-4EB5-A5E9-840FD379C8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7A9AB9B0-CA39-450F-908B-B5664A2187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1D8B13BE-EC1C-49A7-AFA5-67EBA3DE3D23}"/>
              </a:ext>
            </a:extLst>
          </p:cNvPr>
          <p:cNvSpPr>
            <a:spLocks noGrp="1"/>
          </p:cNvSpPr>
          <p:nvPr>
            <p:ph type="dt" sz="half" idx="10"/>
          </p:nvPr>
        </p:nvSpPr>
        <p:spPr/>
        <p:txBody>
          <a:bodyPr/>
          <a:lstStyle/>
          <a:p>
            <a:fld id="{E0FE58FF-CB5F-4B66-BA6F-12CBD568145D}" type="datetime1">
              <a:rPr lang="en-CA" smtClean="0"/>
              <a:t>05/13/2020</a:t>
            </a:fld>
            <a:endParaRPr lang="en-CA"/>
          </a:p>
        </p:txBody>
      </p:sp>
      <p:sp>
        <p:nvSpPr>
          <p:cNvPr id="6" name="Footer Placeholder 5">
            <a:extLst>
              <a:ext uri="{FF2B5EF4-FFF2-40B4-BE49-F238E27FC236}">
                <a16:creationId xmlns:a16="http://schemas.microsoft.com/office/drawing/2014/main" id="{947D0930-AF5F-486D-AB48-7A64A4B3CD0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58BB752-A7F6-4EE1-AF08-B1656C7BAC3B}"/>
              </a:ext>
            </a:extLst>
          </p:cNvPr>
          <p:cNvSpPr>
            <a:spLocks noGrp="1"/>
          </p:cNvSpPr>
          <p:nvPr>
            <p:ph type="sldNum" sz="quarter" idx="12"/>
          </p:nvPr>
        </p:nvSpPr>
        <p:spPr/>
        <p:txBody>
          <a:bodyPr/>
          <a:lstStyle/>
          <a:p>
            <a:fld id="{DD1660A6-8F14-48D6-966D-EC6B7188A2AD}" type="slidenum">
              <a:rPr lang="en-CA" smtClean="0"/>
              <a:t>‹#›</a:t>
            </a:fld>
            <a:endParaRPr lang="en-CA"/>
          </a:p>
        </p:txBody>
      </p:sp>
    </p:spTree>
    <p:extLst>
      <p:ext uri="{BB962C8B-B14F-4D97-AF65-F5344CB8AC3E}">
        <p14:creationId xmlns:p14="http://schemas.microsoft.com/office/powerpoint/2010/main" val="2008678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E54C-DE35-41E2-956F-C62570F95254}"/>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31E6C5A-5D18-4D71-8866-D1C84EF72F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09D099-76A5-4E0A-947E-6F83C6D00B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16FE259A-3570-406D-9B80-588CC0CB0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0FE7C0-E7A1-48A2-89CD-1E69E52BFD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8B81D8B5-6EDC-448E-BA79-F2E6874757BB}"/>
              </a:ext>
            </a:extLst>
          </p:cNvPr>
          <p:cNvSpPr>
            <a:spLocks noGrp="1"/>
          </p:cNvSpPr>
          <p:nvPr>
            <p:ph type="dt" sz="half" idx="10"/>
          </p:nvPr>
        </p:nvSpPr>
        <p:spPr/>
        <p:txBody>
          <a:bodyPr/>
          <a:lstStyle/>
          <a:p>
            <a:fld id="{3C28A432-F149-4999-A73A-D46F186D1139}" type="datetime1">
              <a:rPr lang="en-CA" smtClean="0"/>
              <a:t>05/13/2020</a:t>
            </a:fld>
            <a:endParaRPr lang="en-CA"/>
          </a:p>
        </p:txBody>
      </p:sp>
      <p:sp>
        <p:nvSpPr>
          <p:cNvPr id="8" name="Footer Placeholder 7">
            <a:extLst>
              <a:ext uri="{FF2B5EF4-FFF2-40B4-BE49-F238E27FC236}">
                <a16:creationId xmlns:a16="http://schemas.microsoft.com/office/drawing/2014/main" id="{3EC2FA83-EAF7-4E29-A7E9-A005648A21A6}"/>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62E3B10F-5C10-4A7B-A6EF-C0023AADC5C6}"/>
              </a:ext>
            </a:extLst>
          </p:cNvPr>
          <p:cNvSpPr>
            <a:spLocks noGrp="1"/>
          </p:cNvSpPr>
          <p:nvPr>
            <p:ph type="sldNum" sz="quarter" idx="12"/>
          </p:nvPr>
        </p:nvSpPr>
        <p:spPr/>
        <p:txBody>
          <a:bodyPr/>
          <a:lstStyle/>
          <a:p>
            <a:fld id="{DD1660A6-8F14-48D6-966D-EC6B7188A2AD}" type="slidenum">
              <a:rPr lang="en-CA" smtClean="0"/>
              <a:t>‹#›</a:t>
            </a:fld>
            <a:endParaRPr lang="en-CA"/>
          </a:p>
        </p:txBody>
      </p:sp>
    </p:spTree>
    <p:extLst>
      <p:ext uri="{BB962C8B-B14F-4D97-AF65-F5344CB8AC3E}">
        <p14:creationId xmlns:p14="http://schemas.microsoft.com/office/powerpoint/2010/main" val="28023604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A8FF6-F4AD-4602-A7A8-7AAE792D3FE7}"/>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7EDBEB24-DFA1-4036-8047-AFC384A58854}"/>
              </a:ext>
            </a:extLst>
          </p:cNvPr>
          <p:cNvSpPr>
            <a:spLocks noGrp="1"/>
          </p:cNvSpPr>
          <p:nvPr>
            <p:ph type="dt" sz="half" idx="10"/>
          </p:nvPr>
        </p:nvSpPr>
        <p:spPr/>
        <p:txBody>
          <a:bodyPr/>
          <a:lstStyle/>
          <a:p>
            <a:fld id="{F3BFE721-A039-4C05-961E-909334F6C33C}" type="datetime1">
              <a:rPr lang="en-CA" smtClean="0"/>
              <a:t>05/13/2020</a:t>
            </a:fld>
            <a:endParaRPr lang="en-CA"/>
          </a:p>
        </p:txBody>
      </p:sp>
      <p:sp>
        <p:nvSpPr>
          <p:cNvPr id="4" name="Footer Placeholder 3">
            <a:extLst>
              <a:ext uri="{FF2B5EF4-FFF2-40B4-BE49-F238E27FC236}">
                <a16:creationId xmlns:a16="http://schemas.microsoft.com/office/drawing/2014/main" id="{0A212CB3-791B-4559-BAE8-1E1D27C0748C}"/>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BADD0E2-D531-475D-AA00-D427F1EBDBA5}"/>
              </a:ext>
            </a:extLst>
          </p:cNvPr>
          <p:cNvSpPr>
            <a:spLocks noGrp="1"/>
          </p:cNvSpPr>
          <p:nvPr>
            <p:ph type="sldNum" sz="quarter" idx="12"/>
          </p:nvPr>
        </p:nvSpPr>
        <p:spPr/>
        <p:txBody>
          <a:bodyPr/>
          <a:lstStyle/>
          <a:p>
            <a:fld id="{DD1660A6-8F14-48D6-966D-EC6B7188A2AD}" type="slidenum">
              <a:rPr lang="en-CA" smtClean="0"/>
              <a:t>‹#›</a:t>
            </a:fld>
            <a:endParaRPr lang="en-CA"/>
          </a:p>
        </p:txBody>
      </p:sp>
    </p:spTree>
    <p:extLst>
      <p:ext uri="{BB962C8B-B14F-4D97-AF65-F5344CB8AC3E}">
        <p14:creationId xmlns:p14="http://schemas.microsoft.com/office/powerpoint/2010/main" val="3410026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114FD3-9DBC-44BC-9F38-3BEE0BA080D0}"/>
              </a:ext>
            </a:extLst>
          </p:cNvPr>
          <p:cNvSpPr>
            <a:spLocks noGrp="1"/>
          </p:cNvSpPr>
          <p:nvPr>
            <p:ph type="dt" sz="half" idx="10"/>
          </p:nvPr>
        </p:nvSpPr>
        <p:spPr/>
        <p:txBody>
          <a:bodyPr/>
          <a:lstStyle/>
          <a:p>
            <a:fld id="{6C11BD92-FA10-4EB8-8232-FC942704FA7A}" type="datetime1">
              <a:rPr lang="en-CA" smtClean="0"/>
              <a:t>05/13/2020</a:t>
            </a:fld>
            <a:endParaRPr lang="en-CA"/>
          </a:p>
        </p:txBody>
      </p:sp>
      <p:sp>
        <p:nvSpPr>
          <p:cNvPr id="3" name="Footer Placeholder 2">
            <a:extLst>
              <a:ext uri="{FF2B5EF4-FFF2-40B4-BE49-F238E27FC236}">
                <a16:creationId xmlns:a16="http://schemas.microsoft.com/office/drawing/2014/main" id="{C447CEDD-080C-43E0-95B0-FE73580DEC67}"/>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0D17F11-0C5B-416F-BC46-A44AF0F970E8}"/>
              </a:ext>
            </a:extLst>
          </p:cNvPr>
          <p:cNvSpPr>
            <a:spLocks noGrp="1"/>
          </p:cNvSpPr>
          <p:nvPr>
            <p:ph type="sldNum" sz="quarter" idx="12"/>
          </p:nvPr>
        </p:nvSpPr>
        <p:spPr/>
        <p:txBody>
          <a:bodyPr/>
          <a:lstStyle/>
          <a:p>
            <a:fld id="{DD1660A6-8F14-48D6-966D-EC6B7188A2AD}" type="slidenum">
              <a:rPr lang="en-CA" smtClean="0"/>
              <a:t>‹#›</a:t>
            </a:fld>
            <a:endParaRPr lang="en-CA"/>
          </a:p>
        </p:txBody>
      </p:sp>
    </p:spTree>
    <p:extLst>
      <p:ext uri="{BB962C8B-B14F-4D97-AF65-F5344CB8AC3E}">
        <p14:creationId xmlns:p14="http://schemas.microsoft.com/office/powerpoint/2010/main" val="1225920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C2920-17E4-46B9-928C-2702E935A3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EC553B74-68E0-4CE6-9A33-5F59E29951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901A38-D726-4B8F-B2BA-8C5750CC7D81}"/>
              </a:ext>
            </a:extLst>
          </p:cNvPr>
          <p:cNvSpPr>
            <a:spLocks noGrp="1"/>
          </p:cNvSpPr>
          <p:nvPr>
            <p:ph type="dt" sz="half" idx="10"/>
          </p:nvPr>
        </p:nvSpPr>
        <p:spPr/>
        <p:txBody>
          <a:bodyPr/>
          <a:lstStyle/>
          <a:p>
            <a:fld id="{4DD48BD8-A4D2-4308-9ABA-A7C7A05A4D78}" type="datetime1">
              <a:rPr lang="en-CA" smtClean="0"/>
              <a:t>05/13/2020</a:t>
            </a:fld>
            <a:endParaRPr lang="en-CA"/>
          </a:p>
        </p:txBody>
      </p:sp>
      <p:sp>
        <p:nvSpPr>
          <p:cNvPr id="5" name="Footer Placeholder 4">
            <a:extLst>
              <a:ext uri="{FF2B5EF4-FFF2-40B4-BE49-F238E27FC236}">
                <a16:creationId xmlns:a16="http://schemas.microsoft.com/office/drawing/2014/main" id="{1C3119A1-808F-47D2-88C4-5FAB96A99E47}"/>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13157469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8472C-DFAA-4217-BEF5-89F719908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F4582F6-5AA1-4E20-AD58-C1FDFF5A4A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D44BE2F9-C1FD-4109-813A-DBB5B50756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6955D7-59C2-4702-9080-696B49EAB1D5}"/>
              </a:ext>
            </a:extLst>
          </p:cNvPr>
          <p:cNvSpPr>
            <a:spLocks noGrp="1"/>
          </p:cNvSpPr>
          <p:nvPr>
            <p:ph type="dt" sz="half" idx="10"/>
          </p:nvPr>
        </p:nvSpPr>
        <p:spPr/>
        <p:txBody>
          <a:bodyPr/>
          <a:lstStyle/>
          <a:p>
            <a:fld id="{DB6A3B65-77E6-4AD1-B69F-FD47184436C8}" type="datetime1">
              <a:rPr lang="en-CA" smtClean="0"/>
              <a:t>05/13/2020</a:t>
            </a:fld>
            <a:endParaRPr lang="en-CA"/>
          </a:p>
        </p:txBody>
      </p:sp>
      <p:sp>
        <p:nvSpPr>
          <p:cNvPr id="6" name="Footer Placeholder 5">
            <a:extLst>
              <a:ext uri="{FF2B5EF4-FFF2-40B4-BE49-F238E27FC236}">
                <a16:creationId xmlns:a16="http://schemas.microsoft.com/office/drawing/2014/main" id="{F0C53C90-5B08-4FA1-B596-E895D26A278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00B4CF3-F7C3-451E-B7C3-A0BAC11EF0E8}"/>
              </a:ext>
            </a:extLst>
          </p:cNvPr>
          <p:cNvSpPr>
            <a:spLocks noGrp="1"/>
          </p:cNvSpPr>
          <p:nvPr>
            <p:ph type="sldNum" sz="quarter" idx="12"/>
          </p:nvPr>
        </p:nvSpPr>
        <p:spPr/>
        <p:txBody>
          <a:bodyPr/>
          <a:lstStyle/>
          <a:p>
            <a:fld id="{DD1660A6-8F14-48D6-966D-EC6B7188A2AD}" type="slidenum">
              <a:rPr lang="en-CA" smtClean="0"/>
              <a:t>‹#›</a:t>
            </a:fld>
            <a:endParaRPr lang="en-CA"/>
          </a:p>
        </p:txBody>
      </p:sp>
    </p:spTree>
    <p:extLst>
      <p:ext uri="{BB962C8B-B14F-4D97-AF65-F5344CB8AC3E}">
        <p14:creationId xmlns:p14="http://schemas.microsoft.com/office/powerpoint/2010/main" val="22898427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F39A0-BAF8-4838-9C0B-3479EAF67D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0C9D4506-03E5-4F0F-8333-48E8F36D72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F78684F8-BB26-41AA-B2E1-B7D2B3427A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19364B-EDCB-4239-A105-A506B4649E9D}"/>
              </a:ext>
            </a:extLst>
          </p:cNvPr>
          <p:cNvSpPr>
            <a:spLocks noGrp="1"/>
          </p:cNvSpPr>
          <p:nvPr>
            <p:ph type="dt" sz="half" idx="10"/>
          </p:nvPr>
        </p:nvSpPr>
        <p:spPr/>
        <p:txBody>
          <a:bodyPr/>
          <a:lstStyle/>
          <a:p>
            <a:fld id="{12843A5B-0ED5-4D8C-8DB5-AF4DE94EAB3E}" type="datetime1">
              <a:rPr lang="en-CA" smtClean="0"/>
              <a:t>05/13/2020</a:t>
            </a:fld>
            <a:endParaRPr lang="en-CA"/>
          </a:p>
        </p:txBody>
      </p:sp>
      <p:sp>
        <p:nvSpPr>
          <p:cNvPr id="6" name="Footer Placeholder 5">
            <a:extLst>
              <a:ext uri="{FF2B5EF4-FFF2-40B4-BE49-F238E27FC236}">
                <a16:creationId xmlns:a16="http://schemas.microsoft.com/office/drawing/2014/main" id="{EE4BD00D-E323-4BCE-8048-68ACA7CB316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DBAF044-7051-4EFA-A19B-4B141E007857}"/>
              </a:ext>
            </a:extLst>
          </p:cNvPr>
          <p:cNvSpPr>
            <a:spLocks noGrp="1"/>
          </p:cNvSpPr>
          <p:nvPr>
            <p:ph type="sldNum" sz="quarter" idx="12"/>
          </p:nvPr>
        </p:nvSpPr>
        <p:spPr/>
        <p:txBody>
          <a:bodyPr/>
          <a:lstStyle/>
          <a:p>
            <a:fld id="{DD1660A6-8F14-48D6-966D-EC6B7188A2AD}" type="slidenum">
              <a:rPr lang="en-CA" smtClean="0"/>
              <a:t>‹#›</a:t>
            </a:fld>
            <a:endParaRPr lang="en-CA"/>
          </a:p>
        </p:txBody>
      </p:sp>
    </p:spTree>
    <p:extLst>
      <p:ext uri="{BB962C8B-B14F-4D97-AF65-F5344CB8AC3E}">
        <p14:creationId xmlns:p14="http://schemas.microsoft.com/office/powerpoint/2010/main" val="33944656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A8286-5E6B-4C07-BA34-AE6A6BFC3DE5}"/>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AA6DCB6-9A88-4F8A-9784-4535E821E3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7F77894-1FBF-445D-9499-14B863F21FDB}"/>
              </a:ext>
            </a:extLst>
          </p:cNvPr>
          <p:cNvSpPr>
            <a:spLocks noGrp="1"/>
          </p:cNvSpPr>
          <p:nvPr>
            <p:ph type="dt" sz="half" idx="10"/>
          </p:nvPr>
        </p:nvSpPr>
        <p:spPr/>
        <p:txBody>
          <a:bodyPr/>
          <a:lstStyle/>
          <a:p>
            <a:fld id="{525E0945-704C-4827-80AD-D5B5CEE839B3}" type="datetime1">
              <a:rPr lang="en-CA" smtClean="0"/>
              <a:t>05/13/2020</a:t>
            </a:fld>
            <a:endParaRPr lang="en-CA"/>
          </a:p>
        </p:txBody>
      </p:sp>
      <p:sp>
        <p:nvSpPr>
          <p:cNvPr id="5" name="Footer Placeholder 4">
            <a:extLst>
              <a:ext uri="{FF2B5EF4-FFF2-40B4-BE49-F238E27FC236}">
                <a16:creationId xmlns:a16="http://schemas.microsoft.com/office/drawing/2014/main" id="{4F85F091-FD75-4055-AF3B-CFAE562C794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E5BB33B-4653-4961-BE14-5B6B077F0071}"/>
              </a:ext>
            </a:extLst>
          </p:cNvPr>
          <p:cNvSpPr>
            <a:spLocks noGrp="1"/>
          </p:cNvSpPr>
          <p:nvPr>
            <p:ph type="sldNum" sz="quarter" idx="12"/>
          </p:nvPr>
        </p:nvSpPr>
        <p:spPr/>
        <p:txBody>
          <a:bodyPr/>
          <a:lstStyle/>
          <a:p>
            <a:fld id="{DD1660A6-8F14-48D6-966D-EC6B7188A2AD}" type="slidenum">
              <a:rPr lang="en-CA" smtClean="0"/>
              <a:t>‹#›</a:t>
            </a:fld>
            <a:endParaRPr lang="en-CA"/>
          </a:p>
        </p:txBody>
      </p:sp>
    </p:spTree>
    <p:extLst>
      <p:ext uri="{BB962C8B-B14F-4D97-AF65-F5344CB8AC3E}">
        <p14:creationId xmlns:p14="http://schemas.microsoft.com/office/powerpoint/2010/main" val="4259088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FA142B-5E9E-4D35-8F58-F73BC6160C6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9C8D227-FD6C-46F9-A616-4AFFD8288B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0B89E63-D569-4C49-B847-C0B1EEDA1AB4}"/>
              </a:ext>
            </a:extLst>
          </p:cNvPr>
          <p:cNvSpPr>
            <a:spLocks noGrp="1"/>
          </p:cNvSpPr>
          <p:nvPr>
            <p:ph type="dt" sz="half" idx="10"/>
          </p:nvPr>
        </p:nvSpPr>
        <p:spPr/>
        <p:txBody>
          <a:bodyPr/>
          <a:lstStyle/>
          <a:p>
            <a:fld id="{F1CAF528-C61E-412D-BCE6-9D499E954323}" type="datetime1">
              <a:rPr lang="en-CA" smtClean="0"/>
              <a:t>05/13/2020</a:t>
            </a:fld>
            <a:endParaRPr lang="en-CA"/>
          </a:p>
        </p:txBody>
      </p:sp>
      <p:sp>
        <p:nvSpPr>
          <p:cNvPr id="5" name="Footer Placeholder 4">
            <a:extLst>
              <a:ext uri="{FF2B5EF4-FFF2-40B4-BE49-F238E27FC236}">
                <a16:creationId xmlns:a16="http://schemas.microsoft.com/office/drawing/2014/main" id="{10CD7E62-92F8-4C96-9D64-40DF6018302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07D2A3D-590D-4644-9CA6-91C1D8FC59D0}"/>
              </a:ext>
            </a:extLst>
          </p:cNvPr>
          <p:cNvSpPr>
            <a:spLocks noGrp="1"/>
          </p:cNvSpPr>
          <p:nvPr>
            <p:ph type="sldNum" sz="quarter" idx="12"/>
          </p:nvPr>
        </p:nvSpPr>
        <p:spPr/>
        <p:txBody>
          <a:bodyPr/>
          <a:lstStyle/>
          <a:p>
            <a:fld id="{DD1660A6-8F14-48D6-966D-EC6B7188A2AD}" type="slidenum">
              <a:rPr lang="en-CA" smtClean="0"/>
              <a:t>‹#›</a:t>
            </a:fld>
            <a:endParaRPr lang="en-CA"/>
          </a:p>
        </p:txBody>
      </p:sp>
    </p:spTree>
    <p:extLst>
      <p:ext uri="{BB962C8B-B14F-4D97-AF65-F5344CB8AC3E}">
        <p14:creationId xmlns:p14="http://schemas.microsoft.com/office/powerpoint/2010/main" val="12745956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E192F-D2E4-4AF8-8D8F-F802E801F9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FB3005B6-77A5-49F1-B9B5-80C52AFEEE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56CDD74A-FBA4-4E50-908F-C789164706FC}"/>
              </a:ext>
            </a:extLst>
          </p:cNvPr>
          <p:cNvSpPr>
            <a:spLocks noGrp="1"/>
          </p:cNvSpPr>
          <p:nvPr>
            <p:ph type="dt" sz="half" idx="10"/>
          </p:nvPr>
        </p:nvSpPr>
        <p:spPr/>
        <p:txBody>
          <a:bodyPr/>
          <a:lstStyle/>
          <a:p>
            <a:fld id="{14C4841D-2C5C-4CFD-8C83-91CD11A0DB85}" type="datetime1">
              <a:rPr lang="en-CA" smtClean="0"/>
              <a:t>05/13/2020</a:t>
            </a:fld>
            <a:endParaRPr lang="en-CA"/>
          </a:p>
        </p:txBody>
      </p:sp>
      <p:sp>
        <p:nvSpPr>
          <p:cNvPr id="5" name="Footer Placeholder 4">
            <a:extLst>
              <a:ext uri="{FF2B5EF4-FFF2-40B4-BE49-F238E27FC236}">
                <a16:creationId xmlns:a16="http://schemas.microsoft.com/office/drawing/2014/main" id="{23ECDC4E-1C69-4518-B449-7210942E9EED}"/>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11762316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7B79E-B7BA-49E1-9177-F244E0445D7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83083F9-F8D6-46C4-A87D-38844C2593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2F7E2B8-15D7-4E09-90D8-F8ADC75468E5}"/>
              </a:ext>
            </a:extLst>
          </p:cNvPr>
          <p:cNvSpPr>
            <a:spLocks noGrp="1"/>
          </p:cNvSpPr>
          <p:nvPr>
            <p:ph type="dt" sz="half" idx="10"/>
          </p:nvPr>
        </p:nvSpPr>
        <p:spPr/>
        <p:txBody>
          <a:bodyPr/>
          <a:lstStyle/>
          <a:p>
            <a:fld id="{A38232AC-1BC3-477D-BB49-B0DD21889002}" type="datetime1">
              <a:rPr lang="en-CA" smtClean="0"/>
              <a:t>05/13/2020</a:t>
            </a:fld>
            <a:endParaRPr lang="en-CA"/>
          </a:p>
        </p:txBody>
      </p:sp>
      <p:sp>
        <p:nvSpPr>
          <p:cNvPr id="5" name="Footer Placeholder 4">
            <a:extLst>
              <a:ext uri="{FF2B5EF4-FFF2-40B4-BE49-F238E27FC236}">
                <a16:creationId xmlns:a16="http://schemas.microsoft.com/office/drawing/2014/main" id="{69DA662E-642C-4F68-B017-D8084CB31C59}"/>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38822783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C2920-17E4-46B9-928C-2702E935A3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EC553B74-68E0-4CE6-9A33-5F59E29951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901A38-D726-4B8F-B2BA-8C5750CC7D81}"/>
              </a:ext>
            </a:extLst>
          </p:cNvPr>
          <p:cNvSpPr>
            <a:spLocks noGrp="1"/>
          </p:cNvSpPr>
          <p:nvPr>
            <p:ph type="dt" sz="half" idx="10"/>
          </p:nvPr>
        </p:nvSpPr>
        <p:spPr/>
        <p:txBody>
          <a:bodyPr/>
          <a:lstStyle/>
          <a:p>
            <a:fld id="{4DD48BD8-A4D2-4308-9ABA-A7C7A05A4D78}" type="datetime1">
              <a:rPr lang="en-CA" smtClean="0"/>
              <a:t>05/13/2020</a:t>
            </a:fld>
            <a:endParaRPr lang="en-CA"/>
          </a:p>
        </p:txBody>
      </p:sp>
      <p:sp>
        <p:nvSpPr>
          <p:cNvPr id="5" name="Footer Placeholder 4">
            <a:extLst>
              <a:ext uri="{FF2B5EF4-FFF2-40B4-BE49-F238E27FC236}">
                <a16:creationId xmlns:a16="http://schemas.microsoft.com/office/drawing/2014/main" id="{1C3119A1-808F-47D2-88C4-5FAB96A99E47}"/>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36004889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9B83A-98D7-48A9-900B-5452F6E2605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543CB7E-C6E0-4EB5-A5E9-840FD379C8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7A9AB9B0-CA39-450F-908B-B5664A2187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1D8B13BE-EC1C-49A7-AFA5-67EBA3DE3D23}"/>
              </a:ext>
            </a:extLst>
          </p:cNvPr>
          <p:cNvSpPr>
            <a:spLocks noGrp="1"/>
          </p:cNvSpPr>
          <p:nvPr>
            <p:ph type="dt" sz="half" idx="10"/>
          </p:nvPr>
        </p:nvSpPr>
        <p:spPr/>
        <p:txBody>
          <a:bodyPr/>
          <a:lstStyle/>
          <a:p>
            <a:fld id="{E0FE58FF-CB5F-4B66-BA6F-12CBD568145D}" type="datetime1">
              <a:rPr lang="en-CA" smtClean="0"/>
              <a:t>05/13/2020</a:t>
            </a:fld>
            <a:endParaRPr lang="en-CA"/>
          </a:p>
        </p:txBody>
      </p:sp>
      <p:sp>
        <p:nvSpPr>
          <p:cNvPr id="6" name="Footer Placeholder 5">
            <a:extLst>
              <a:ext uri="{FF2B5EF4-FFF2-40B4-BE49-F238E27FC236}">
                <a16:creationId xmlns:a16="http://schemas.microsoft.com/office/drawing/2014/main" id="{947D0930-AF5F-486D-AB48-7A64A4B3CD07}"/>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12500048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E54C-DE35-41E2-956F-C62570F95254}"/>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31E6C5A-5D18-4D71-8866-D1C84EF72F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09D099-76A5-4E0A-947E-6F83C6D00B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16FE259A-3570-406D-9B80-588CC0CB0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0FE7C0-E7A1-48A2-89CD-1E69E52BFD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8B81D8B5-6EDC-448E-BA79-F2E6874757BB}"/>
              </a:ext>
            </a:extLst>
          </p:cNvPr>
          <p:cNvSpPr>
            <a:spLocks noGrp="1"/>
          </p:cNvSpPr>
          <p:nvPr>
            <p:ph type="dt" sz="half" idx="10"/>
          </p:nvPr>
        </p:nvSpPr>
        <p:spPr/>
        <p:txBody>
          <a:bodyPr/>
          <a:lstStyle/>
          <a:p>
            <a:fld id="{3C28A432-F149-4999-A73A-D46F186D1139}" type="datetime1">
              <a:rPr lang="en-CA" smtClean="0"/>
              <a:t>05/13/2020</a:t>
            </a:fld>
            <a:endParaRPr lang="en-CA"/>
          </a:p>
        </p:txBody>
      </p:sp>
      <p:sp>
        <p:nvSpPr>
          <p:cNvPr id="8" name="Footer Placeholder 7">
            <a:extLst>
              <a:ext uri="{FF2B5EF4-FFF2-40B4-BE49-F238E27FC236}">
                <a16:creationId xmlns:a16="http://schemas.microsoft.com/office/drawing/2014/main" id="{3EC2FA83-EAF7-4E29-A7E9-A005648A21A6}"/>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22459414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A8FF6-F4AD-4602-A7A8-7AAE792D3FE7}"/>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7EDBEB24-DFA1-4036-8047-AFC384A58854}"/>
              </a:ext>
            </a:extLst>
          </p:cNvPr>
          <p:cNvSpPr>
            <a:spLocks noGrp="1"/>
          </p:cNvSpPr>
          <p:nvPr>
            <p:ph type="dt" sz="half" idx="10"/>
          </p:nvPr>
        </p:nvSpPr>
        <p:spPr/>
        <p:txBody>
          <a:bodyPr/>
          <a:lstStyle/>
          <a:p>
            <a:fld id="{F3BFE721-A039-4C05-961E-909334F6C33C}" type="datetime1">
              <a:rPr lang="en-CA" smtClean="0"/>
              <a:t>05/13/2020</a:t>
            </a:fld>
            <a:endParaRPr lang="en-CA"/>
          </a:p>
        </p:txBody>
      </p:sp>
      <p:sp>
        <p:nvSpPr>
          <p:cNvPr id="4" name="Footer Placeholder 3">
            <a:extLst>
              <a:ext uri="{FF2B5EF4-FFF2-40B4-BE49-F238E27FC236}">
                <a16:creationId xmlns:a16="http://schemas.microsoft.com/office/drawing/2014/main" id="{0A212CB3-791B-4559-BAE8-1E1D27C0748C}"/>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2263164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9B83A-98D7-48A9-900B-5452F6E2605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543CB7E-C6E0-4EB5-A5E9-840FD379C8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7A9AB9B0-CA39-450F-908B-B5664A2187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1D8B13BE-EC1C-49A7-AFA5-67EBA3DE3D23}"/>
              </a:ext>
            </a:extLst>
          </p:cNvPr>
          <p:cNvSpPr>
            <a:spLocks noGrp="1"/>
          </p:cNvSpPr>
          <p:nvPr>
            <p:ph type="dt" sz="half" idx="10"/>
          </p:nvPr>
        </p:nvSpPr>
        <p:spPr/>
        <p:txBody>
          <a:bodyPr/>
          <a:lstStyle/>
          <a:p>
            <a:fld id="{E0FE58FF-CB5F-4B66-BA6F-12CBD568145D}" type="datetime1">
              <a:rPr lang="en-CA" smtClean="0"/>
              <a:t>05/13/2020</a:t>
            </a:fld>
            <a:endParaRPr lang="en-CA"/>
          </a:p>
        </p:txBody>
      </p:sp>
      <p:sp>
        <p:nvSpPr>
          <p:cNvPr id="6" name="Footer Placeholder 5">
            <a:extLst>
              <a:ext uri="{FF2B5EF4-FFF2-40B4-BE49-F238E27FC236}">
                <a16:creationId xmlns:a16="http://schemas.microsoft.com/office/drawing/2014/main" id="{947D0930-AF5F-486D-AB48-7A64A4B3CD07}"/>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1947865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114FD3-9DBC-44BC-9F38-3BEE0BA080D0}"/>
              </a:ext>
            </a:extLst>
          </p:cNvPr>
          <p:cNvSpPr>
            <a:spLocks noGrp="1"/>
          </p:cNvSpPr>
          <p:nvPr>
            <p:ph type="dt" sz="half" idx="10"/>
          </p:nvPr>
        </p:nvSpPr>
        <p:spPr/>
        <p:txBody>
          <a:bodyPr/>
          <a:lstStyle/>
          <a:p>
            <a:fld id="{6C11BD92-FA10-4EB8-8232-FC942704FA7A}" type="datetime1">
              <a:rPr lang="en-CA" smtClean="0"/>
              <a:t>05/13/2020</a:t>
            </a:fld>
            <a:endParaRPr lang="en-CA"/>
          </a:p>
        </p:txBody>
      </p:sp>
      <p:sp>
        <p:nvSpPr>
          <p:cNvPr id="3" name="Footer Placeholder 2">
            <a:extLst>
              <a:ext uri="{FF2B5EF4-FFF2-40B4-BE49-F238E27FC236}">
                <a16:creationId xmlns:a16="http://schemas.microsoft.com/office/drawing/2014/main" id="{C447CEDD-080C-43E0-95B0-FE73580DEC67}"/>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29172386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8472C-DFAA-4217-BEF5-89F719908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F4582F6-5AA1-4E20-AD58-C1FDFF5A4A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D44BE2F9-C1FD-4109-813A-DBB5B50756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6955D7-59C2-4702-9080-696B49EAB1D5}"/>
              </a:ext>
            </a:extLst>
          </p:cNvPr>
          <p:cNvSpPr>
            <a:spLocks noGrp="1"/>
          </p:cNvSpPr>
          <p:nvPr>
            <p:ph type="dt" sz="half" idx="10"/>
          </p:nvPr>
        </p:nvSpPr>
        <p:spPr/>
        <p:txBody>
          <a:bodyPr/>
          <a:lstStyle/>
          <a:p>
            <a:fld id="{DB6A3B65-77E6-4AD1-B69F-FD47184436C8}" type="datetime1">
              <a:rPr lang="en-CA" smtClean="0"/>
              <a:t>05/13/2020</a:t>
            </a:fld>
            <a:endParaRPr lang="en-CA"/>
          </a:p>
        </p:txBody>
      </p:sp>
      <p:sp>
        <p:nvSpPr>
          <p:cNvPr id="6" name="Footer Placeholder 5">
            <a:extLst>
              <a:ext uri="{FF2B5EF4-FFF2-40B4-BE49-F238E27FC236}">
                <a16:creationId xmlns:a16="http://schemas.microsoft.com/office/drawing/2014/main" id="{F0C53C90-5B08-4FA1-B596-E895D26A278E}"/>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23677820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F39A0-BAF8-4838-9C0B-3479EAF67D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0C9D4506-03E5-4F0F-8333-48E8F36D72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F78684F8-BB26-41AA-B2E1-B7D2B3427A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19364B-EDCB-4239-A105-A506B4649E9D}"/>
              </a:ext>
            </a:extLst>
          </p:cNvPr>
          <p:cNvSpPr>
            <a:spLocks noGrp="1"/>
          </p:cNvSpPr>
          <p:nvPr>
            <p:ph type="dt" sz="half" idx="10"/>
          </p:nvPr>
        </p:nvSpPr>
        <p:spPr/>
        <p:txBody>
          <a:bodyPr/>
          <a:lstStyle/>
          <a:p>
            <a:fld id="{12843A5B-0ED5-4D8C-8DB5-AF4DE94EAB3E}" type="datetime1">
              <a:rPr lang="en-CA" smtClean="0"/>
              <a:t>05/13/2020</a:t>
            </a:fld>
            <a:endParaRPr lang="en-CA"/>
          </a:p>
        </p:txBody>
      </p:sp>
      <p:sp>
        <p:nvSpPr>
          <p:cNvPr id="6" name="Footer Placeholder 5">
            <a:extLst>
              <a:ext uri="{FF2B5EF4-FFF2-40B4-BE49-F238E27FC236}">
                <a16:creationId xmlns:a16="http://schemas.microsoft.com/office/drawing/2014/main" id="{EE4BD00D-E323-4BCE-8048-68ACA7CB316B}"/>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40447618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A8286-5E6B-4C07-BA34-AE6A6BFC3DE5}"/>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AA6DCB6-9A88-4F8A-9784-4535E821E3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7F77894-1FBF-445D-9499-14B863F21FDB}"/>
              </a:ext>
            </a:extLst>
          </p:cNvPr>
          <p:cNvSpPr>
            <a:spLocks noGrp="1"/>
          </p:cNvSpPr>
          <p:nvPr>
            <p:ph type="dt" sz="half" idx="10"/>
          </p:nvPr>
        </p:nvSpPr>
        <p:spPr/>
        <p:txBody>
          <a:bodyPr/>
          <a:lstStyle/>
          <a:p>
            <a:fld id="{525E0945-704C-4827-80AD-D5B5CEE839B3}" type="datetime1">
              <a:rPr lang="en-CA" smtClean="0"/>
              <a:t>05/13/2020</a:t>
            </a:fld>
            <a:endParaRPr lang="en-CA"/>
          </a:p>
        </p:txBody>
      </p:sp>
      <p:sp>
        <p:nvSpPr>
          <p:cNvPr id="5" name="Footer Placeholder 4">
            <a:extLst>
              <a:ext uri="{FF2B5EF4-FFF2-40B4-BE49-F238E27FC236}">
                <a16:creationId xmlns:a16="http://schemas.microsoft.com/office/drawing/2014/main" id="{4F85F091-FD75-4055-AF3B-CFAE562C7946}"/>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33575841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FA142B-5E9E-4D35-8F58-F73BC6160C6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9C8D227-FD6C-46F9-A616-4AFFD8288B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0B89E63-D569-4C49-B847-C0B1EEDA1AB4}"/>
              </a:ext>
            </a:extLst>
          </p:cNvPr>
          <p:cNvSpPr>
            <a:spLocks noGrp="1"/>
          </p:cNvSpPr>
          <p:nvPr>
            <p:ph type="dt" sz="half" idx="10"/>
          </p:nvPr>
        </p:nvSpPr>
        <p:spPr/>
        <p:txBody>
          <a:bodyPr/>
          <a:lstStyle/>
          <a:p>
            <a:fld id="{F1CAF528-C61E-412D-BCE6-9D499E954323}" type="datetime1">
              <a:rPr lang="en-CA" smtClean="0"/>
              <a:t>05/13/2020</a:t>
            </a:fld>
            <a:endParaRPr lang="en-CA"/>
          </a:p>
        </p:txBody>
      </p:sp>
      <p:sp>
        <p:nvSpPr>
          <p:cNvPr id="5" name="Footer Placeholder 4">
            <a:extLst>
              <a:ext uri="{FF2B5EF4-FFF2-40B4-BE49-F238E27FC236}">
                <a16:creationId xmlns:a16="http://schemas.microsoft.com/office/drawing/2014/main" id="{10CD7E62-92F8-4C96-9D64-40DF6018302E}"/>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1599104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E54C-DE35-41E2-956F-C62570F95254}"/>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31E6C5A-5D18-4D71-8866-D1C84EF72F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09D099-76A5-4E0A-947E-6F83C6D00B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16FE259A-3570-406D-9B80-588CC0CB0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0FE7C0-E7A1-48A2-89CD-1E69E52BFD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8B81D8B5-6EDC-448E-BA79-F2E6874757BB}"/>
              </a:ext>
            </a:extLst>
          </p:cNvPr>
          <p:cNvSpPr>
            <a:spLocks noGrp="1"/>
          </p:cNvSpPr>
          <p:nvPr>
            <p:ph type="dt" sz="half" idx="10"/>
          </p:nvPr>
        </p:nvSpPr>
        <p:spPr/>
        <p:txBody>
          <a:bodyPr/>
          <a:lstStyle/>
          <a:p>
            <a:fld id="{3C28A432-F149-4999-A73A-D46F186D1139}" type="datetime1">
              <a:rPr lang="en-CA" smtClean="0"/>
              <a:t>05/13/2020</a:t>
            </a:fld>
            <a:endParaRPr lang="en-CA"/>
          </a:p>
        </p:txBody>
      </p:sp>
      <p:sp>
        <p:nvSpPr>
          <p:cNvPr id="8" name="Footer Placeholder 7">
            <a:extLst>
              <a:ext uri="{FF2B5EF4-FFF2-40B4-BE49-F238E27FC236}">
                <a16:creationId xmlns:a16="http://schemas.microsoft.com/office/drawing/2014/main" id="{3EC2FA83-EAF7-4E29-A7E9-A005648A21A6}"/>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391309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A8FF6-F4AD-4602-A7A8-7AAE792D3FE7}"/>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7EDBEB24-DFA1-4036-8047-AFC384A58854}"/>
              </a:ext>
            </a:extLst>
          </p:cNvPr>
          <p:cNvSpPr>
            <a:spLocks noGrp="1"/>
          </p:cNvSpPr>
          <p:nvPr>
            <p:ph type="dt" sz="half" idx="10"/>
          </p:nvPr>
        </p:nvSpPr>
        <p:spPr/>
        <p:txBody>
          <a:bodyPr/>
          <a:lstStyle/>
          <a:p>
            <a:fld id="{F3BFE721-A039-4C05-961E-909334F6C33C}" type="datetime1">
              <a:rPr lang="en-CA" smtClean="0"/>
              <a:t>05/13/2020</a:t>
            </a:fld>
            <a:endParaRPr lang="en-CA"/>
          </a:p>
        </p:txBody>
      </p:sp>
      <p:sp>
        <p:nvSpPr>
          <p:cNvPr id="4" name="Footer Placeholder 3">
            <a:extLst>
              <a:ext uri="{FF2B5EF4-FFF2-40B4-BE49-F238E27FC236}">
                <a16:creationId xmlns:a16="http://schemas.microsoft.com/office/drawing/2014/main" id="{0A212CB3-791B-4559-BAE8-1E1D27C0748C}"/>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4227945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114FD3-9DBC-44BC-9F38-3BEE0BA080D0}"/>
              </a:ext>
            </a:extLst>
          </p:cNvPr>
          <p:cNvSpPr>
            <a:spLocks noGrp="1"/>
          </p:cNvSpPr>
          <p:nvPr>
            <p:ph type="dt" sz="half" idx="10"/>
          </p:nvPr>
        </p:nvSpPr>
        <p:spPr/>
        <p:txBody>
          <a:bodyPr/>
          <a:lstStyle/>
          <a:p>
            <a:fld id="{6C11BD92-FA10-4EB8-8232-FC942704FA7A}" type="datetime1">
              <a:rPr lang="en-CA" smtClean="0"/>
              <a:t>05/13/2020</a:t>
            </a:fld>
            <a:endParaRPr lang="en-CA"/>
          </a:p>
        </p:txBody>
      </p:sp>
      <p:sp>
        <p:nvSpPr>
          <p:cNvPr id="3" name="Footer Placeholder 2">
            <a:extLst>
              <a:ext uri="{FF2B5EF4-FFF2-40B4-BE49-F238E27FC236}">
                <a16:creationId xmlns:a16="http://schemas.microsoft.com/office/drawing/2014/main" id="{C447CEDD-080C-43E0-95B0-FE73580DEC67}"/>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733210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8472C-DFAA-4217-BEF5-89F719908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F4582F6-5AA1-4E20-AD58-C1FDFF5A4A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D44BE2F9-C1FD-4109-813A-DBB5B50756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6955D7-59C2-4702-9080-696B49EAB1D5}"/>
              </a:ext>
            </a:extLst>
          </p:cNvPr>
          <p:cNvSpPr>
            <a:spLocks noGrp="1"/>
          </p:cNvSpPr>
          <p:nvPr>
            <p:ph type="dt" sz="half" idx="10"/>
          </p:nvPr>
        </p:nvSpPr>
        <p:spPr/>
        <p:txBody>
          <a:bodyPr/>
          <a:lstStyle/>
          <a:p>
            <a:fld id="{DB6A3B65-77E6-4AD1-B69F-FD47184436C8}" type="datetime1">
              <a:rPr lang="en-CA" smtClean="0"/>
              <a:t>05/13/2020</a:t>
            </a:fld>
            <a:endParaRPr lang="en-CA"/>
          </a:p>
        </p:txBody>
      </p:sp>
      <p:sp>
        <p:nvSpPr>
          <p:cNvPr id="6" name="Footer Placeholder 5">
            <a:extLst>
              <a:ext uri="{FF2B5EF4-FFF2-40B4-BE49-F238E27FC236}">
                <a16:creationId xmlns:a16="http://schemas.microsoft.com/office/drawing/2014/main" id="{F0C53C90-5B08-4FA1-B596-E895D26A278E}"/>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1985157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F39A0-BAF8-4838-9C0B-3479EAF67D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0C9D4506-03E5-4F0F-8333-48E8F36D72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F78684F8-BB26-41AA-B2E1-B7D2B3427A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19364B-EDCB-4239-A105-A506B4649E9D}"/>
              </a:ext>
            </a:extLst>
          </p:cNvPr>
          <p:cNvSpPr>
            <a:spLocks noGrp="1"/>
          </p:cNvSpPr>
          <p:nvPr>
            <p:ph type="dt" sz="half" idx="10"/>
          </p:nvPr>
        </p:nvSpPr>
        <p:spPr/>
        <p:txBody>
          <a:bodyPr/>
          <a:lstStyle/>
          <a:p>
            <a:fld id="{12843A5B-0ED5-4D8C-8DB5-AF4DE94EAB3E}" type="datetime1">
              <a:rPr lang="en-CA" smtClean="0"/>
              <a:t>05/13/2020</a:t>
            </a:fld>
            <a:endParaRPr lang="en-CA"/>
          </a:p>
        </p:txBody>
      </p:sp>
      <p:sp>
        <p:nvSpPr>
          <p:cNvPr id="6" name="Footer Placeholder 5">
            <a:extLst>
              <a:ext uri="{FF2B5EF4-FFF2-40B4-BE49-F238E27FC236}">
                <a16:creationId xmlns:a16="http://schemas.microsoft.com/office/drawing/2014/main" id="{EE4BD00D-E323-4BCE-8048-68ACA7CB316B}"/>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103334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A0A287-1482-4168-86FB-ECFF95DBAD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98020CB-FDC5-409F-9A6D-44F121B89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9134A29-47A5-4591-B800-C75CAB83BE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EC060B-AC01-467A-B9FF-7E9503C687B7}" type="datetime1">
              <a:rPr lang="en-CA" smtClean="0"/>
              <a:t>05/13/2020</a:t>
            </a:fld>
            <a:endParaRPr lang="en-CA"/>
          </a:p>
        </p:txBody>
      </p:sp>
      <p:sp>
        <p:nvSpPr>
          <p:cNvPr id="5" name="Footer Placeholder 4">
            <a:extLst>
              <a:ext uri="{FF2B5EF4-FFF2-40B4-BE49-F238E27FC236}">
                <a16:creationId xmlns:a16="http://schemas.microsoft.com/office/drawing/2014/main" id="{4CB9AA94-3815-4FCC-96BA-B7424B9107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8" name="Rectangle 7"/>
          <p:cNvSpPr/>
          <p:nvPr userDrawn="1"/>
        </p:nvSpPr>
        <p:spPr>
          <a:xfrm>
            <a:off x="9245600" y="6553200"/>
            <a:ext cx="1828800" cy="168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265623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0F972F-B815-4F7D-B7FB-1BF747DB2BD8}" type="datetimeFigureOut">
              <a:rPr lang="en-US" smtClean="0"/>
              <a:pPr/>
              <a:t>5/13/2020</a:t>
            </a:fld>
            <a:endParaRPr lang="en-CA"/>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3DEAB4-5C31-4BC1-A92D-B9AB6C183B79}" type="slidenum">
              <a:rPr lang="en-CA" smtClean="0"/>
              <a:pPr/>
              <a:t>‹#›</a:t>
            </a:fld>
            <a:endParaRPr lang="en-CA"/>
          </a:p>
        </p:txBody>
      </p:sp>
    </p:spTree>
    <p:extLst>
      <p:ext uri="{BB962C8B-B14F-4D97-AF65-F5344CB8AC3E}">
        <p14:creationId xmlns:p14="http://schemas.microsoft.com/office/powerpoint/2010/main" val="260469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A0A287-1482-4168-86FB-ECFF95DBAD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98020CB-FDC5-409F-9A6D-44F121B89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9134A29-47A5-4591-B800-C75CAB83BE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EC060B-AC01-467A-B9FF-7E9503C687B7}" type="datetime1">
              <a:rPr lang="en-CA" smtClean="0"/>
              <a:t>05/13/2020</a:t>
            </a:fld>
            <a:endParaRPr lang="en-CA"/>
          </a:p>
        </p:txBody>
      </p:sp>
      <p:sp>
        <p:nvSpPr>
          <p:cNvPr id="5" name="Footer Placeholder 4">
            <a:extLst>
              <a:ext uri="{FF2B5EF4-FFF2-40B4-BE49-F238E27FC236}">
                <a16:creationId xmlns:a16="http://schemas.microsoft.com/office/drawing/2014/main" id="{4CB9AA94-3815-4FCC-96BA-B7424B9107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3A0182C8-A9E9-48D1-9260-77AF8073F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CA" dirty="0"/>
          </a:p>
        </p:txBody>
      </p:sp>
      <p:sp>
        <p:nvSpPr>
          <p:cNvPr id="8" name="Rectangle 7"/>
          <p:cNvSpPr/>
          <p:nvPr userDrawn="1"/>
        </p:nvSpPr>
        <p:spPr>
          <a:xfrm>
            <a:off x="9245600" y="6553200"/>
            <a:ext cx="1828800" cy="168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021689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A0A287-1482-4168-86FB-ECFF95DBAD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98020CB-FDC5-409F-9A6D-44F121B89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9134A29-47A5-4591-B800-C75CAB83BE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EC060B-AC01-467A-B9FF-7E9503C687B7}" type="datetime1">
              <a:rPr lang="en-CA" smtClean="0"/>
              <a:t>05/13/2020</a:t>
            </a:fld>
            <a:endParaRPr lang="en-CA"/>
          </a:p>
        </p:txBody>
      </p:sp>
      <p:sp>
        <p:nvSpPr>
          <p:cNvPr id="5" name="Footer Placeholder 4">
            <a:extLst>
              <a:ext uri="{FF2B5EF4-FFF2-40B4-BE49-F238E27FC236}">
                <a16:creationId xmlns:a16="http://schemas.microsoft.com/office/drawing/2014/main" id="{4CB9AA94-3815-4FCC-96BA-B7424B9107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Tree>
    <p:extLst>
      <p:ext uri="{BB962C8B-B14F-4D97-AF65-F5344CB8AC3E}">
        <p14:creationId xmlns:p14="http://schemas.microsoft.com/office/powerpoint/2010/main" val="303614188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www.google.ca/url?sa=i&amp;rct=j&amp;q=questions&amp;source=images&amp;cd=&amp;cad=rja&amp;docid=tryGWpI-qEALmM&amp;tbnid=5uWxTbmJXiKxAM:&amp;ved=0CAUQjRw&amp;url=http://blog.davey.com/blog.aspx?tag=tree+questions+and+answers&amp;ei=EYd5UbbYINKCrQHzrYGgBA&amp;bvm=bv.45645796,d.aWM&amp;psig=AFQjCNHpTjTkCLsFfzj-2VSIIgaJ8d7Qsw&amp;ust=1367005176108837" TargetMode="External"/><Relationship Id="rId1" Type="http://schemas.openxmlformats.org/officeDocument/2006/relationships/slideLayout" Target="../slideLayouts/slideLayout39.xml"/></Relationships>
</file>

<file path=ppt/slides/_rels/slide1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22.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2" Type="http://schemas.openxmlformats.org/officeDocument/2006/relationships/hyperlink" Target="http://laws-lois.justice.gc.ca/eng/acts/C-46/page-76.html#h-98" TargetMode="Externa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3734" y="1744276"/>
            <a:ext cx="7772400" cy="868296"/>
          </a:xfrm>
        </p:spPr>
        <p:txBody>
          <a:bodyPr>
            <a:noAutofit/>
          </a:bodyPr>
          <a:lstStyle/>
          <a:p>
            <a:pPr>
              <a:defRPr/>
            </a:pPr>
            <a:r>
              <a:rPr lang="en-CA" b="1" dirty="0">
                <a:latin typeface="+mn-lt"/>
              </a:rPr>
              <a:t>Money Management &amp; Budgeting</a:t>
            </a:r>
          </a:p>
        </p:txBody>
      </p:sp>
      <p:sp>
        <p:nvSpPr>
          <p:cNvPr id="81923" name="Text Placeholder 2"/>
          <p:cNvSpPr>
            <a:spLocks noGrp="1"/>
          </p:cNvSpPr>
          <p:nvPr>
            <p:ph type="body" idx="1"/>
          </p:nvPr>
        </p:nvSpPr>
        <p:spPr>
          <a:xfrm>
            <a:off x="4151313" y="3141664"/>
            <a:ext cx="5916612" cy="1500187"/>
          </a:xfrm>
        </p:spPr>
        <p:txBody>
          <a:bodyPr>
            <a:normAutofit fontScale="70000" lnSpcReduction="20000"/>
          </a:bodyPr>
          <a:lstStyle/>
          <a:p>
            <a:pPr marL="457200" indent="-457200">
              <a:buFont typeface="Arial" panose="020B0604020202020204" pitchFamily="34" charset="0"/>
              <a:buChar char="•"/>
            </a:pPr>
            <a:r>
              <a:rPr lang="en-CA" altLang="en-US" sz="3200" b="1" dirty="0">
                <a:solidFill>
                  <a:schemeClr val="tx1"/>
                </a:solidFill>
              </a:rPr>
              <a:t>Creating a Spending Plan </a:t>
            </a:r>
          </a:p>
          <a:p>
            <a:pPr marL="457200" indent="-457200">
              <a:buFont typeface="Arial" panose="020B0604020202020204" pitchFamily="34" charset="0"/>
              <a:buChar char="•"/>
            </a:pPr>
            <a:r>
              <a:rPr lang="en-CA" altLang="en-US" sz="3200" b="1" dirty="0">
                <a:solidFill>
                  <a:schemeClr val="tx1"/>
                </a:solidFill>
              </a:rPr>
              <a:t>Credit report</a:t>
            </a:r>
          </a:p>
          <a:p>
            <a:pPr marL="457200" indent="-457200">
              <a:buFont typeface="Arial" panose="020B0604020202020204" pitchFamily="34" charset="0"/>
              <a:buChar char="•"/>
            </a:pPr>
            <a:r>
              <a:rPr lang="en-CA" altLang="en-US" sz="3200" b="1" dirty="0">
                <a:solidFill>
                  <a:schemeClr val="tx1"/>
                </a:solidFill>
              </a:rPr>
              <a:t>Understanding the cost of borrowing</a:t>
            </a:r>
          </a:p>
          <a:p>
            <a:pPr marL="457200" indent="-457200">
              <a:buFont typeface="Arial" panose="020B0604020202020204" pitchFamily="34" charset="0"/>
              <a:buChar char="•"/>
            </a:pPr>
            <a:r>
              <a:rPr lang="en-CA" altLang="en-US" sz="3200" b="1" dirty="0">
                <a:solidFill>
                  <a:schemeClr val="tx1"/>
                </a:solidFill>
              </a:rPr>
              <a:t>How to communicate with your creditors</a:t>
            </a:r>
          </a:p>
        </p:txBody>
      </p:sp>
    </p:spTree>
    <p:extLst>
      <p:ext uri="{BB962C8B-B14F-4D97-AF65-F5344CB8AC3E}">
        <p14:creationId xmlns:p14="http://schemas.microsoft.com/office/powerpoint/2010/main" val="1322816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FE56-C233-44DF-A02A-3EE4C7FBB2E8}"/>
              </a:ext>
            </a:extLst>
          </p:cNvPr>
          <p:cNvSpPr>
            <a:spLocks noGrp="1"/>
          </p:cNvSpPr>
          <p:nvPr>
            <p:ph type="title"/>
          </p:nvPr>
        </p:nvSpPr>
        <p:spPr>
          <a:xfrm>
            <a:off x="655320" y="365125"/>
            <a:ext cx="5120114" cy="1692794"/>
          </a:xfrm>
        </p:spPr>
        <p:txBody>
          <a:bodyPr>
            <a:normAutofit/>
          </a:bodyPr>
          <a:lstStyle/>
          <a:p>
            <a:r>
              <a:rPr lang="en-CA" sz="4800" b="1" dirty="0">
                <a:solidFill>
                  <a:srgbClr val="00B050"/>
                </a:solidFill>
              </a:rPr>
              <a:t>Concerned about your budget?</a:t>
            </a:r>
          </a:p>
        </p:txBody>
      </p:sp>
      <p:sp>
        <p:nvSpPr>
          <p:cNvPr id="3" name="Content Placeholder 2">
            <a:extLst>
              <a:ext uri="{FF2B5EF4-FFF2-40B4-BE49-F238E27FC236}">
                <a16:creationId xmlns:a16="http://schemas.microsoft.com/office/drawing/2014/main" id="{A8C7F32C-2648-4B6D-AB12-67B7B0DA2761}"/>
              </a:ext>
            </a:extLst>
          </p:cNvPr>
          <p:cNvSpPr>
            <a:spLocks noGrp="1"/>
          </p:cNvSpPr>
          <p:nvPr>
            <p:ph idx="1"/>
          </p:nvPr>
        </p:nvSpPr>
        <p:spPr>
          <a:xfrm>
            <a:off x="496700" y="2859837"/>
            <a:ext cx="5820124" cy="3167739"/>
          </a:xfrm>
        </p:spPr>
        <p:txBody>
          <a:bodyPr>
            <a:normAutofit lnSpcReduction="10000"/>
          </a:bodyPr>
          <a:lstStyle/>
          <a:p>
            <a:pPr marL="0" indent="0">
              <a:buNone/>
            </a:pPr>
            <a:r>
              <a:rPr lang="en-GB" sz="4000" dirty="0"/>
              <a:t>Things that are </a:t>
            </a:r>
            <a:r>
              <a:rPr lang="en-GB" sz="4000" b="1" dirty="0"/>
              <a:t>needs</a:t>
            </a:r>
            <a:r>
              <a:rPr lang="en-GB" sz="4000" dirty="0"/>
              <a:t> can stay, while things that are </a:t>
            </a:r>
            <a:r>
              <a:rPr lang="en-GB" sz="4000" b="1" dirty="0"/>
              <a:t>wants</a:t>
            </a:r>
            <a:r>
              <a:rPr lang="en-GB" sz="4000" dirty="0"/>
              <a:t> should be removed until you're financially ready to pay for them again.</a:t>
            </a:r>
            <a:endParaRPr lang="en-CA" sz="1800" dirty="0"/>
          </a:p>
        </p:txBody>
      </p:sp>
      <p:pic>
        <p:nvPicPr>
          <p:cNvPr id="5" name="Picture 4">
            <a:extLst>
              <a:ext uri="{FF2B5EF4-FFF2-40B4-BE49-F238E27FC236}">
                <a16:creationId xmlns:a16="http://schemas.microsoft.com/office/drawing/2014/main" id="{4A50A8BE-02F2-4E88-9EAC-8F8EA7057FB2}"/>
              </a:ext>
            </a:extLst>
          </p:cNvPr>
          <p:cNvPicPr>
            <a:picLocks noChangeAspect="1"/>
          </p:cNvPicPr>
          <p:nvPr/>
        </p:nvPicPr>
        <p:blipFill rotWithShape="1">
          <a:blip r:embed="rId2"/>
          <a:srcRect l="25716" r="16980"/>
          <a:stretch/>
        </p:blipFill>
        <p:spPr>
          <a:xfrm>
            <a:off x="5878849" y="10"/>
            <a:ext cx="6313150" cy="5719655"/>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8225350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4394" y="0"/>
            <a:ext cx="4507606" cy="4507606"/>
          </a:xfrm>
          <a:prstGeom prst="rect">
            <a:avLst/>
          </a:prstGeom>
        </p:spPr>
      </p:pic>
      <p:sp>
        <p:nvSpPr>
          <p:cNvPr id="3" name="TextBox 2"/>
          <p:cNvSpPr txBox="1"/>
          <p:nvPr/>
        </p:nvSpPr>
        <p:spPr>
          <a:xfrm>
            <a:off x="334851" y="321972"/>
            <a:ext cx="7018986" cy="769441"/>
          </a:xfrm>
          <a:prstGeom prst="rect">
            <a:avLst/>
          </a:prstGeom>
          <a:solidFill>
            <a:schemeClr val="accent1">
              <a:lumMod val="60000"/>
              <a:lumOff val="40000"/>
            </a:schemeClr>
          </a:solidFill>
        </p:spPr>
        <p:txBody>
          <a:bodyPr wrap="square" rtlCol="0">
            <a:spAutoFit/>
          </a:bodyPr>
          <a:lstStyle/>
          <a:p>
            <a:pPr algn="ctr"/>
            <a:r>
              <a:rPr lang="en-US" sz="4400" dirty="0"/>
              <a:t>Tips for dealing with creditors</a:t>
            </a:r>
            <a:endParaRPr lang="en-CA" sz="4400" dirty="0"/>
          </a:p>
        </p:txBody>
      </p:sp>
      <p:sp>
        <p:nvSpPr>
          <p:cNvPr id="4" name="Content Placeholder 2">
            <a:extLst>
              <a:ext uri="{FF2B5EF4-FFF2-40B4-BE49-F238E27FC236}">
                <a16:creationId xmlns:a16="http://schemas.microsoft.com/office/drawing/2014/main" id="{E64153B4-C902-4DBC-95A6-9732F71EB543}"/>
              </a:ext>
            </a:extLst>
          </p:cNvPr>
          <p:cNvSpPr txBox="1">
            <a:spLocks/>
          </p:cNvSpPr>
          <p:nvPr/>
        </p:nvSpPr>
        <p:spPr>
          <a:xfrm>
            <a:off x="334851" y="1568048"/>
            <a:ext cx="7778839"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400" dirty="0"/>
              <a:t>When ever possible deal directly with the original Creditor(s)</a:t>
            </a:r>
          </a:p>
          <a:p>
            <a:pPr marL="0" indent="0">
              <a:buFont typeface="Arial" panose="020B0604020202020204" pitchFamily="34" charset="0"/>
              <a:buNone/>
            </a:pPr>
            <a:r>
              <a:rPr lang="en-GB" sz="3600" dirty="0"/>
              <a:t>If possible, try to work out an agreement with your creditors before a your debt is sent to collections. While late payments affect your credit reports and scores, collection accounts can result in even greater damage.</a:t>
            </a:r>
          </a:p>
          <a:p>
            <a:endParaRPr lang="en-CA" dirty="0"/>
          </a:p>
        </p:txBody>
      </p:sp>
    </p:spTree>
    <p:extLst>
      <p:ext uri="{BB962C8B-B14F-4D97-AF65-F5344CB8AC3E}">
        <p14:creationId xmlns:p14="http://schemas.microsoft.com/office/powerpoint/2010/main" val="35374341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4394" y="0"/>
            <a:ext cx="4507606" cy="4507606"/>
          </a:xfrm>
          <a:prstGeom prst="rect">
            <a:avLst/>
          </a:prstGeom>
        </p:spPr>
      </p:pic>
      <p:sp>
        <p:nvSpPr>
          <p:cNvPr id="3" name="TextBox 2"/>
          <p:cNvSpPr txBox="1"/>
          <p:nvPr/>
        </p:nvSpPr>
        <p:spPr>
          <a:xfrm>
            <a:off x="334851" y="321972"/>
            <a:ext cx="7018986" cy="769441"/>
          </a:xfrm>
          <a:prstGeom prst="rect">
            <a:avLst/>
          </a:prstGeom>
          <a:solidFill>
            <a:schemeClr val="accent1">
              <a:lumMod val="60000"/>
              <a:lumOff val="40000"/>
            </a:schemeClr>
          </a:solidFill>
        </p:spPr>
        <p:txBody>
          <a:bodyPr wrap="square" rtlCol="0">
            <a:spAutoFit/>
          </a:bodyPr>
          <a:lstStyle/>
          <a:p>
            <a:pPr algn="ctr"/>
            <a:r>
              <a:rPr lang="en-US" sz="4400" dirty="0"/>
              <a:t>Tips for dealing with creditors</a:t>
            </a:r>
            <a:endParaRPr lang="en-CA" sz="4400" dirty="0"/>
          </a:p>
        </p:txBody>
      </p:sp>
      <p:sp>
        <p:nvSpPr>
          <p:cNvPr id="4" name="Content Placeholder 2">
            <a:extLst>
              <a:ext uri="{FF2B5EF4-FFF2-40B4-BE49-F238E27FC236}">
                <a16:creationId xmlns:a16="http://schemas.microsoft.com/office/drawing/2014/main" id="{E64153B4-C902-4DBC-95A6-9732F71EB543}"/>
              </a:ext>
            </a:extLst>
          </p:cNvPr>
          <p:cNvSpPr txBox="1">
            <a:spLocks/>
          </p:cNvSpPr>
          <p:nvPr/>
        </p:nvSpPr>
        <p:spPr>
          <a:xfrm>
            <a:off x="334852" y="1542290"/>
            <a:ext cx="8937938" cy="497442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400" dirty="0"/>
              <a:t>Explain your situation</a:t>
            </a:r>
          </a:p>
          <a:p>
            <a:r>
              <a:rPr lang="en-GB" sz="4400" dirty="0"/>
              <a:t>Creditors need to know if you are in a hardship situation and what you are trying to do to get back on track.</a:t>
            </a:r>
          </a:p>
          <a:p>
            <a:r>
              <a:rPr lang="en-GB" sz="4400" dirty="0"/>
              <a:t>Be consistent when you talk with creditors.</a:t>
            </a:r>
          </a:p>
          <a:p>
            <a:r>
              <a:rPr lang="en-GB" sz="4400" b="1" i="1" dirty="0"/>
              <a:t>Be truthful</a:t>
            </a:r>
            <a:r>
              <a:rPr lang="en-GB" sz="4400" i="1" dirty="0"/>
              <a:t>! If you tell everyone a different story, especially one that’s not true, it’s bound to backfire.</a:t>
            </a:r>
          </a:p>
          <a:p>
            <a:endParaRPr lang="en-GB" sz="4400" dirty="0"/>
          </a:p>
          <a:p>
            <a:endParaRPr lang="en-GB" dirty="0"/>
          </a:p>
          <a:p>
            <a:pPr marL="0" indent="0">
              <a:buFont typeface="Arial" panose="020B0604020202020204" pitchFamily="34" charset="0"/>
              <a:buNone/>
            </a:pPr>
            <a:endParaRPr lang="en-CA" dirty="0"/>
          </a:p>
        </p:txBody>
      </p:sp>
    </p:spTree>
    <p:extLst>
      <p:ext uri="{BB962C8B-B14F-4D97-AF65-F5344CB8AC3E}">
        <p14:creationId xmlns:p14="http://schemas.microsoft.com/office/powerpoint/2010/main" val="20696755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4394" y="0"/>
            <a:ext cx="4507606" cy="4507606"/>
          </a:xfrm>
          <a:prstGeom prst="rect">
            <a:avLst/>
          </a:prstGeom>
        </p:spPr>
      </p:pic>
      <p:sp>
        <p:nvSpPr>
          <p:cNvPr id="3" name="TextBox 2"/>
          <p:cNvSpPr txBox="1"/>
          <p:nvPr/>
        </p:nvSpPr>
        <p:spPr>
          <a:xfrm>
            <a:off x="334851" y="321972"/>
            <a:ext cx="7018986" cy="769441"/>
          </a:xfrm>
          <a:prstGeom prst="rect">
            <a:avLst/>
          </a:prstGeom>
          <a:solidFill>
            <a:schemeClr val="accent1">
              <a:lumMod val="60000"/>
              <a:lumOff val="40000"/>
            </a:schemeClr>
          </a:solidFill>
        </p:spPr>
        <p:txBody>
          <a:bodyPr wrap="square" rtlCol="0">
            <a:spAutoFit/>
          </a:bodyPr>
          <a:lstStyle/>
          <a:p>
            <a:pPr algn="ctr"/>
            <a:r>
              <a:rPr lang="en-US" sz="4400" dirty="0"/>
              <a:t>Tips for dealing with creditors</a:t>
            </a:r>
            <a:endParaRPr lang="en-CA" sz="4400" dirty="0"/>
          </a:p>
        </p:txBody>
      </p:sp>
      <p:sp>
        <p:nvSpPr>
          <p:cNvPr id="4" name="Content Placeholder 2">
            <a:extLst>
              <a:ext uri="{FF2B5EF4-FFF2-40B4-BE49-F238E27FC236}">
                <a16:creationId xmlns:a16="http://schemas.microsoft.com/office/drawing/2014/main" id="{E64153B4-C902-4DBC-95A6-9732F71EB543}"/>
              </a:ext>
            </a:extLst>
          </p:cNvPr>
          <p:cNvSpPr txBox="1">
            <a:spLocks/>
          </p:cNvSpPr>
          <p:nvPr/>
        </p:nvSpPr>
        <p:spPr>
          <a:xfrm>
            <a:off x="334852" y="1619562"/>
            <a:ext cx="8590208" cy="496154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000" dirty="0"/>
              <a:t>Stay calm</a:t>
            </a:r>
          </a:p>
          <a:p>
            <a:r>
              <a:rPr lang="en-GB" sz="4000" dirty="0"/>
              <a:t>No matter what the person on the other end of the line says. You’ll get nowhere if you lose your temper. If you find yourself losing your cool, just tell the collector you’ll have to talk with them later and hang up.</a:t>
            </a:r>
            <a:endParaRPr lang="en-CA" sz="4000" dirty="0"/>
          </a:p>
        </p:txBody>
      </p:sp>
    </p:spTree>
    <p:extLst>
      <p:ext uri="{BB962C8B-B14F-4D97-AF65-F5344CB8AC3E}">
        <p14:creationId xmlns:p14="http://schemas.microsoft.com/office/powerpoint/2010/main" val="10107793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4394" y="0"/>
            <a:ext cx="4507606" cy="4507606"/>
          </a:xfrm>
          <a:prstGeom prst="rect">
            <a:avLst/>
          </a:prstGeom>
        </p:spPr>
      </p:pic>
      <p:sp>
        <p:nvSpPr>
          <p:cNvPr id="3" name="TextBox 2"/>
          <p:cNvSpPr txBox="1"/>
          <p:nvPr/>
        </p:nvSpPr>
        <p:spPr>
          <a:xfrm>
            <a:off x="334851" y="321972"/>
            <a:ext cx="7018986" cy="769441"/>
          </a:xfrm>
          <a:prstGeom prst="rect">
            <a:avLst/>
          </a:prstGeom>
          <a:solidFill>
            <a:schemeClr val="accent1">
              <a:lumMod val="60000"/>
              <a:lumOff val="40000"/>
            </a:schemeClr>
          </a:solidFill>
        </p:spPr>
        <p:txBody>
          <a:bodyPr wrap="square" rtlCol="0">
            <a:spAutoFit/>
          </a:bodyPr>
          <a:lstStyle/>
          <a:p>
            <a:pPr algn="ctr"/>
            <a:r>
              <a:rPr lang="en-US" sz="4400" dirty="0"/>
              <a:t>Tips for dealing with creditors</a:t>
            </a:r>
            <a:endParaRPr lang="en-CA" sz="4400" dirty="0"/>
          </a:p>
        </p:txBody>
      </p:sp>
      <p:sp>
        <p:nvSpPr>
          <p:cNvPr id="4" name="Content Placeholder 2">
            <a:extLst>
              <a:ext uri="{FF2B5EF4-FFF2-40B4-BE49-F238E27FC236}">
                <a16:creationId xmlns:a16="http://schemas.microsoft.com/office/drawing/2014/main" id="{E64153B4-C902-4DBC-95A6-9732F71EB543}"/>
              </a:ext>
            </a:extLst>
          </p:cNvPr>
          <p:cNvSpPr txBox="1">
            <a:spLocks/>
          </p:cNvSpPr>
          <p:nvPr/>
        </p:nvSpPr>
        <p:spPr>
          <a:xfrm>
            <a:off x="334851" y="1477895"/>
            <a:ext cx="7650050" cy="51160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400" dirty="0"/>
              <a:t>You have the right to ask Questions</a:t>
            </a:r>
          </a:p>
          <a:p>
            <a:r>
              <a:rPr lang="en-GB" sz="3600" dirty="0"/>
              <a:t>If a collector says you’ll be sued, or that you’ll lose property if you don’t pay, just calmly ask for specifics: “When can I expect to receive the statement of claim?” Or “When will you take the money from my bank account?”</a:t>
            </a:r>
            <a:endParaRPr lang="en-CA" sz="3600" dirty="0"/>
          </a:p>
        </p:txBody>
      </p:sp>
    </p:spTree>
    <p:extLst>
      <p:ext uri="{BB962C8B-B14F-4D97-AF65-F5344CB8AC3E}">
        <p14:creationId xmlns:p14="http://schemas.microsoft.com/office/powerpoint/2010/main" val="37951645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4394" y="0"/>
            <a:ext cx="4507606" cy="4507606"/>
          </a:xfrm>
          <a:prstGeom prst="rect">
            <a:avLst/>
          </a:prstGeom>
        </p:spPr>
      </p:pic>
      <p:sp>
        <p:nvSpPr>
          <p:cNvPr id="3" name="TextBox 2"/>
          <p:cNvSpPr txBox="1"/>
          <p:nvPr/>
        </p:nvSpPr>
        <p:spPr>
          <a:xfrm>
            <a:off x="334851" y="321972"/>
            <a:ext cx="7018986" cy="769441"/>
          </a:xfrm>
          <a:prstGeom prst="rect">
            <a:avLst/>
          </a:prstGeom>
          <a:solidFill>
            <a:schemeClr val="accent1">
              <a:lumMod val="60000"/>
              <a:lumOff val="40000"/>
            </a:schemeClr>
          </a:solidFill>
        </p:spPr>
        <p:txBody>
          <a:bodyPr wrap="square" rtlCol="0">
            <a:spAutoFit/>
          </a:bodyPr>
          <a:lstStyle/>
          <a:p>
            <a:pPr algn="ctr"/>
            <a:r>
              <a:rPr lang="en-US" sz="4400" dirty="0"/>
              <a:t>Tips for dealing with creditors</a:t>
            </a:r>
            <a:endParaRPr lang="en-CA" sz="4400" dirty="0"/>
          </a:p>
        </p:txBody>
      </p:sp>
      <p:sp>
        <p:nvSpPr>
          <p:cNvPr id="4" name="Content Placeholder 2">
            <a:extLst>
              <a:ext uri="{FF2B5EF4-FFF2-40B4-BE49-F238E27FC236}">
                <a16:creationId xmlns:a16="http://schemas.microsoft.com/office/drawing/2014/main" id="{E64153B4-C902-4DBC-95A6-9732F71EB543}"/>
              </a:ext>
            </a:extLst>
          </p:cNvPr>
          <p:cNvSpPr txBox="1">
            <a:spLocks/>
          </p:cNvSpPr>
          <p:nvPr/>
        </p:nvSpPr>
        <p:spPr>
          <a:xfrm>
            <a:off x="334851" y="1529410"/>
            <a:ext cx="8435662" cy="510320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400" dirty="0"/>
              <a:t>Take Notes</a:t>
            </a:r>
          </a:p>
          <a:p>
            <a:r>
              <a:rPr lang="en-GB" sz="3600" dirty="0"/>
              <a:t>Make sure you write down the details of the conversation whenever you talk with a collector. </a:t>
            </a:r>
          </a:p>
          <a:p>
            <a:r>
              <a:rPr lang="en-GB" sz="3600" dirty="0"/>
              <a:t>Write down the name of the person you talked to </a:t>
            </a:r>
          </a:p>
          <a:p>
            <a:r>
              <a:rPr lang="en-GB" sz="3600" dirty="0"/>
              <a:t>when you talked, and what was discussed</a:t>
            </a:r>
          </a:p>
          <a:p>
            <a:r>
              <a:rPr lang="en-GB" sz="3600" dirty="0"/>
              <a:t>Your notes will provide you with a record in case you need it</a:t>
            </a:r>
            <a:endParaRPr lang="en-CA" sz="3600" dirty="0"/>
          </a:p>
        </p:txBody>
      </p:sp>
    </p:spTree>
    <p:extLst>
      <p:ext uri="{BB962C8B-B14F-4D97-AF65-F5344CB8AC3E}">
        <p14:creationId xmlns:p14="http://schemas.microsoft.com/office/powerpoint/2010/main" val="22610962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4394" y="0"/>
            <a:ext cx="4507606" cy="4507606"/>
          </a:xfrm>
          <a:prstGeom prst="rect">
            <a:avLst/>
          </a:prstGeom>
        </p:spPr>
      </p:pic>
      <p:sp>
        <p:nvSpPr>
          <p:cNvPr id="3" name="TextBox 2"/>
          <p:cNvSpPr txBox="1"/>
          <p:nvPr/>
        </p:nvSpPr>
        <p:spPr>
          <a:xfrm>
            <a:off x="334851" y="321972"/>
            <a:ext cx="7018986" cy="769441"/>
          </a:xfrm>
          <a:prstGeom prst="rect">
            <a:avLst/>
          </a:prstGeom>
          <a:solidFill>
            <a:schemeClr val="accent1">
              <a:lumMod val="60000"/>
              <a:lumOff val="40000"/>
            </a:schemeClr>
          </a:solidFill>
        </p:spPr>
        <p:txBody>
          <a:bodyPr wrap="square" rtlCol="0">
            <a:spAutoFit/>
          </a:bodyPr>
          <a:lstStyle/>
          <a:p>
            <a:pPr algn="ctr"/>
            <a:r>
              <a:rPr lang="en-US" sz="4400" dirty="0"/>
              <a:t>Tips for dealing with creditors</a:t>
            </a:r>
            <a:endParaRPr lang="en-CA" sz="4400" dirty="0"/>
          </a:p>
        </p:txBody>
      </p:sp>
      <p:sp>
        <p:nvSpPr>
          <p:cNvPr id="4" name="Content Placeholder 2">
            <a:extLst>
              <a:ext uri="{FF2B5EF4-FFF2-40B4-BE49-F238E27FC236}">
                <a16:creationId xmlns:a16="http://schemas.microsoft.com/office/drawing/2014/main" id="{E64153B4-C902-4DBC-95A6-9732F71EB543}"/>
              </a:ext>
            </a:extLst>
          </p:cNvPr>
          <p:cNvSpPr txBox="1">
            <a:spLocks/>
          </p:cNvSpPr>
          <p:nvPr/>
        </p:nvSpPr>
        <p:spPr>
          <a:xfrm>
            <a:off x="334851" y="1542290"/>
            <a:ext cx="7349543"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400" dirty="0"/>
              <a:t>Read (&amp; Save) Your Mail and E-mails</a:t>
            </a:r>
          </a:p>
          <a:p>
            <a:r>
              <a:rPr lang="en-GB" sz="3600" dirty="0"/>
              <a:t>Don’t throw away mail or delete emails from your creditors </a:t>
            </a:r>
          </a:p>
          <a:p>
            <a:r>
              <a:rPr lang="en-GB" sz="3600" dirty="0"/>
              <a:t>Open it, read it, and save it in a file.</a:t>
            </a:r>
            <a:endParaRPr lang="en-CA" sz="3600" dirty="0"/>
          </a:p>
        </p:txBody>
      </p:sp>
    </p:spTree>
    <p:extLst>
      <p:ext uri="{BB962C8B-B14F-4D97-AF65-F5344CB8AC3E}">
        <p14:creationId xmlns:p14="http://schemas.microsoft.com/office/powerpoint/2010/main" val="19214623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4394" y="0"/>
            <a:ext cx="4507606" cy="4507606"/>
          </a:xfrm>
          <a:prstGeom prst="rect">
            <a:avLst/>
          </a:prstGeom>
        </p:spPr>
      </p:pic>
      <p:sp>
        <p:nvSpPr>
          <p:cNvPr id="3" name="TextBox 2"/>
          <p:cNvSpPr txBox="1"/>
          <p:nvPr/>
        </p:nvSpPr>
        <p:spPr>
          <a:xfrm>
            <a:off x="334851" y="321972"/>
            <a:ext cx="7018986" cy="769441"/>
          </a:xfrm>
          <a:prstGeom prst="rect">
            <a:avLst/>
          </a:prstGeom>
          <a:solidFill>
            <a:schemeClr val="accent1">
              <a:lumMod val="60000"/>
              <a:lumOff val="40000"/>
            </a:schemeClr>
          </a:solidFill>
        </p:spPr>
        <p:txBody>
          <a:bodyPr wrap="square" rtlCol="0">
            <a:spAutoFit/>
          </a:bodyPr>
          <a:lstStyle/>
          <a:p>
            <a:pPr algn="ctr"/>
            <a:r>
              <a:rPr lang="en-US" sz="4400" dirty="0"/>
              <a:t>Tips for dealing with creditors</a:t>
            </a:r>
            <a:endParaRPr lang="en-CA" sz="4400" dirty="0"/>
          </a:p>
        </p:txBody>
      </p:sp>
      <p:sp>
        <p:nvSpPr>
          <p:cNvPr id="4" name="TextBox 3"/>
          <p:cNvSpPr txBox="1"/>
          <p:nvPr/>
        </p:nvSpPr>
        <p:spPr>
          <a:xfrm>
            <a:off x="502276" y="1416676"/>
            <a:ext cx="6684135" cy="769441"/>
          </a:xfrm>
          <a:prstGeom prst="rect">
            <a:avLst/>
          </a:prstGeom>
          <a:solidFill>
            <a:srgbClr val="92D050"/>
          </a:solidFill>
        </p:spPr>
        <p:txBody>
          <a:bodyPr wrap="square" rtlCol="0">
            <a:spAutoFit/>
          </a:bodyPr>
          <a:lstStyle/>
          <a:p>
            <a:pPr algn="ctr"/>
            <a:r>
              <a:rPr lang="en-US" sz="4400" dirty="0"/>
              <a:t>Let’s (try to) make a deal …</a:t>
            </a:r>
            <a:endParaRPr lang="en-CA" sz="4400" dirty="0"/>
          </a:p>
        </p:txBody>
      </p:sp>
      <p:sp>
        <p:nvSpPr>
          <p:cNvPr id="5" name="Content Placeholder 2">
            <a:extLst>
              <a:ext uri="{FF2B5EF4-FFF2-40B4-BE49-F238E27FC236}">
                <a16:creationId xmlns:a16="http://schemas.microsoft.com/office/drawing/2014/main" id="{E64153B4-C902-4DBC-95A6-9732F71EB543}"/>
              </a:ext>
            </a:extLst>
          </p:cNvPr>
          <p:cNvSpPr txBox="1">
            <a:spLocks/>
          </p:cNvSpPr>
          <p:nvPr/>
        </p:nvSpPr>
        <p:spPr>
          <a:xfrm>
            <a:off x="502276" y="2657200"/>
            <a:ext cx="8500056"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600" dirty="0"/>
              <a:t>Be realistic with what you can Afford</a:t>
            </a:r>
          </a:p>
          <a:p>
            <a:r>
              <a:rPr lang="en-GB" sz="3600" dirty="0"/>
              <a:t>Go over your income and expenses with a fine-tooth comb, figure out what you can afford, and only agree to pay a realistic amount. Generally, you can negotiate the best settlement on a debt if you can come up with a lump sum amount to resolve the debt.</a:t>
            </a:r>
            <a:endParaRPr lang="en-CA" sz="3600" dirty="0"/>
          </a:p>
        </p:txBody>
      </p:sp>
    </p:spTree>
    <p:extLst>
      <p:ext uri="{BB962C8B-B14F-4D97-AF65-F5344CB8AC3E}">
        <p14:creationId xmlns:p14="http://schemas.microsoft.com/office/powerpoint/2010/main" val="20594671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4394" y="0"/>
            <a:ext cx="4507606" cy="4507606"/>
          </a:xfrm>
          <a:prstGeom prst="rect">
            <a:avLst/>
          </a:prstGeom>
        </p:spPr>
      </p:pic>
      <p:sp>
        <p:nvSpPr>
          <p:cNvPr id="3" name="TextBox 2"/>
          <p:cNvSpPr txBox="1"/>
          <p:nvPr/>
        </p:nvSpPr>
        <p:spPr>
          <a:xfrm>
            <a:off x="334851" y="321972"/>
            <a:ext cx="7018986" cy="769441"/>
          </a:xfrm>
          <a:prstGeom prst="rect">
            <a:avLst/>
          </a:prstGeom>
          <a:solidFill>
            <a:schemeClr val="accent1">
              <a:lumMod val="60000"/>
              <a:lumOff val="40000"/>
            </a:schemeClr>
          </a:solidFill>
        </p:spPr>
        <p:txBody>
          <a:bodyPr wrap="square" rtlCol="0">
            <a:spAutoFit/>
          </a:bodyPr>
          <a:lstStyle/>
          <a:p>
            <a:pPr algn="ctr"/>
            <a:r>
              <a:rPr lang="en-US" sz="4400" dirty="0"/>
              <a:t>Tips for dealing with creditors</a:t>
            </a:r>
            <a:endParaRPr lang="en-CA" sz="4400" dirty="0"/>
          </a:p>
        </p:txBody>
      </p:sp>
      <p:sp>
        <p:nvSpPr>
          <p:cNvPr id="4" name="TextBox 3"/>
          <p:cNvSpPr txBox="1"/>
          <p:nvPr/>
        </p:nvSpPr>
        <p:spPr>
          <a:xfrm>
            <a:off x="502276" y="1416676"/>
            <a:ext cx="6684135" cy="769441"/>
          </a:xfrm>
          <a:prstGeom prst="rect">
            <a:avLst/>
          </a:prstGeom>
          <a:solidFill>
            <a:srgbClr val="92D050"/>
          </a:solidFill>
        </p:spPr>
        <p:txBody>
          <a:bodyPr wrap="square" rtlCol="0">
            <a:spAutoFit/>
          </a:bodyPr>
          <a:lstStyle/>
          <a:p>
            <a:pPr algn="ctr"/>
            <a:r>
              <a:rPr lang="en-US" sz="4400" dirty="0"/>
              <a:t>Let’s (try to) make a deal …</a:t>
            </a:r>
            <a:endParaRPr lang="en-CA" sz="4400" dirty="0"/>
          </a:p>
        </p:txBody>
      </p:sp>
      <p:sp>
        <p:nvSpPr>
          <p:cNvPr id="5" name="Content Placeholder 2">
            <a:extLst>
              <a:ext uri="{FF2B5EF4-FFF2-40B4-BE49-F238E27FC236}">
                <a16:creationId xmlns:a16="http://schemas.microsoft.com/office/drawing/2014/main" id="{E64153B4-C902-4DBC-95A6-9732F71EB543}"/>
              </a:ext>
            </a:extLst>
          </p:cNvPr>
          <p:cNvSpPr txBox="1">
            <a:spLocks/>
          </p:cNvSpPr>
          <p:nvPr/>
        </p:nvSpPr>
        <p:spPr>
          <a:xfrm>
            <a:off x="334851" y="2830177"/>
            <a:ext cx="7959144"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600" dirty="0"/>
              <a:t>Be realistic with what you can Afford</a:t>
            </a:r>
          </a:p>
          <a:p>
            <a:r>
              <a:rPr lang="en-GB" sz="3600" dirty="0"/>
              <a:t>If you agree to a payment plan, you will likely pay more over time. If you do agree to a payment plan, make sure you understand the total amount you will pay.</a:t>
            </a:r>
            <a:endParaRPr lang="en-CA" sz="3600" dirty="0"/>
          </a:p>
        </p:txBody>
      </p:sp>
    </p:spTree>
    <p:extLst>
      <p:ext uri="{BB962C8B-B14F-4D97-AF65-F5344CB8AC3E}">
        <p14:creationId xmlns:p14="http://schemas.microsoft.com/office/powerpoint/2010/main" val="26704851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61" y="1504409"/>
            <a:ext cx="12158339" cy="5353591"/>
          </a:xfrm>
          <a:prstGeom prst="rect">
            <a:avLst/>
          </a:prstGeom>
        </p:spPr>
      </p:pic>
      <p:sp>
        <p:nvSpPr>
          <p:cNvPr id="3" name="TextBox 2"/>
          <p:cNvSpPr txBox="1"/>
          <p:nvPr/>
        </p:nvSpPr>
        <p:spPr>
          <a:xfrm>
            <a:off x="0" y="0"/>
            <a:ext cx="12192000" cy="1661993"/>
          </a:xfrm>
          <a:prstGeom prst="rect">
            <a:avLst/>
          </a:prstGeom>
          <a:solidFill>
            <a:schemeClr val="accent4">
              <a:lumMod val="60000"/>
              <a:lumOff val="40000"/>
            </a:schemeClr>
          </a:solidFill>
        </p:spPr>
        <p:txBody>
          <a:bodyPr wrap="square" rtlCol="0">
            <a:spAutoFit/>
          </a:bodyPr>
          <a:lstStyle/>
          <a:p>
            <a:pPr algn="ctr"/>
            <a:r>
              <a:rPr lang="en-US" sz="6000" b="1" dirty="0"/>
              <a:t>Review your budget.</a:t>
            </a:r>
          </a:p>
          <a:p>
            <a:r>
              <a:rPr lang="en-US" sz="4200" dirty="0"/>
              <a:t>What can/can’t you afford to do? Don’t over-promise.</a:t>
            </a:r>
            <a:endParaRPr lang="en-CA" sz="4200" dirty="0"/>
          </a:p>
        </p:txBody>
      </p:sp>
    </p:spTree>
    <p:extLst>
      <p:ext uri="{BB962C8B-B14F-4D97-AF65-F5344CB8AC3E}">
        <p14:creationId xmlns:p14="http://schemas.microsoft.com/office/powerpoint/2010/main" val="8874480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4394" y="0"/>
            <a:ext cx="4507606" cy="4507606"/>
          </a:xfrm>
          <a:prstGeom prst="rect">
            <a:avLst/>
          </a:prstGeom>
        </p:spPr>
      </p:pic>
      <p:sp>
        <p:nvSpPr>
          <p:cNvPr id="3" name="TextBox 2"/>
          <p:cNvSpPr txBox="1"/>
          <p:nvPr/>
        </p:nvSpPr>
        <p:spPr>
          <a:xfrm>
            <a:off x="334851" y="321972"/>
            <a:ext cx="7018986" cy="769441"/>
          </a:xfrm>
          <a:prstGeom prst="rect">
            <a:avLst/>
          </a:prstGeom>
          <a:solidFill>
            <a:schemeClr val="accent1">
              <a:lumMod val="60000"/>
              <a:lumOff val="40000"/>
            </a:schemeClr>
          </a:solidFill>
        </p:spPr>
        <p:txBody>
          <a:bodyPr wrap="square" rtlCol="0">
            <a:spAutoFit/>
          </a:bodyPr>
          <a:lstStyle/>
          <a:p>
            <a:pPr algn="ctr"/>
            <a:r>
              <a:rPr lang="en-US" sz="4400" dirty="0"/>
              <a:t>Tips for dealing with creditors</a:t>
            </a:r>
            <a:endParaRPr lang="en-CA" sz="4400" dirty="0"/>
          </a:p>
        </p:txBody>
      </p:sp>
      <p:sp>
        <p:nvSpPr>
          <p:cNvPr id="4" name="TextBox 3"/>
          <p:cNvSpPr txBox="1"/>
          <p:nvPr/>
        </p:nvSpPr>
        <p:spPr>
          <a:xfrm>
            <a:off x="502276" y="1416676"/>
            <a:ext cx="6684135" cy="769441"/>
          </a:xfrm>
          <a:prstGeom prst="rect">
            <a:avLst/>
          </a:prstGeom>
          <a:solidFill>
            <a:srgbClr val="92D050"/>
          </a:solidFill>
        </p:spPr>
        <p:txBody>
          <a:bodyPr wrap="square" rtlCol="0">
            <a:spAutoFit/>
          </a:bodyPr>
          <a:lstStyle/>
          <a:p>
            <a:pPr algn="ctr"/>
            <a:r>
              <a:rPr lang="en-US" sz="4400" dirty="0"/>
              <a:t>Let’s (try to) make a deal …</a:t>
            </a:r>
            <a:endParaRPr lang="en-CA" sz="4400" dirty="0"/>
          </a:p>
        </p:txBody>
      </p:sp>
      <p:sp>
        <p:nvSpPr>
          <p:cNvPr id="5" name="Content Placeholder 2">
            <a:extLst>
              <a:ext uri="{FF2B5EF4-FFF2-40B4-BE49-F238E27FC236}">
                <a16:creationId xmlns:a16="http://schemas.microsoft.com/office/drawing/2014/main" id="{E64153B4-C902-4DBC-95A6-9732F71EB543}"/>
              </a:ext>
            </a:extLst>
          </p:cNvPr>
          <p:cNvSpPr txBox="1">
            <a:spLocks/>
          </p:cNvSpPr>
          <p:nvPr/>
        </p:nvSpPr>
        <p:spPr>
          <a:xfrm>
            <a:off x="334851" y="2657200"/>
            <a:ext cx="7508383"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600" dirty="0"/>
              <a:t>Get it in Writing</a:t>
            </a:r>
          </a:p>
          <a:p>
            <a:r>
              <a:rPr lang="en-GB" sz="3600" dirty="0"/>
              <a:t>When you do come up with a payment arrangement, or a debt settlement letter, get it in writing before you pay a penny. Otherwise, the terms can change, and it will be your word against theirs. </a:t>
            </a:r>
          </a:p>
        </p:txBody>
      </p:sp>
    </p:spTree>
    <p:extLst>
      <p:ext uri="{BB962C8B-B14F-4D97-AF65-F5344CB8AC3E}">
        <p14:creationId xmlns:p14="http://schemas.microsoft.com/office/powerpoint/2010/main" val="2601018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FE56-C233-44DF-A02A-3EE4C7FBB2E8}"/>
              </a:ext>
            </a:extLst>
          </p:cNvPr>
          <p:cNvSpPr>
            <a:spLocks noGrp="1"/>
          </p:cNvSpPr>
          <p:nvPr>
            <p:ph type="title"/>
          </p:nvPr>
        </p:nvSpPr>
        <p:spPr>
          <a:xfrm>
            <a:off x="655320" y="365125"/>
            <a:ext cx="5120114" cy="1692794"/>
          </a:xfrm>
        </p:spPr>
        <p:txBody>
          <a:bodyPr>
            <a:normAutofit/>
          </a:bodyPr>
          <a:lstStyle/>
          <a:p>
            <a:r>
              <a:rPr lang="en-CA" sz="4800" b="1" dirty="0">
                <a:solidFill>
                  <a:srgbClr val="00B050"/>
                </a:solidFill>
              </a:rPr>
              <a:t>Concerned about your budget?</a:t>
            </a:r>
          </a:p>
        </p:txBody>
      </p:sp>
      <p:sp>
        <p:nvSpPr>
          <p:cNvPr id="3" name="Content Placeholder 2">
            <a:extLst>
              <a:ext uri="{FF2B5EF4-FFF2-40B4-BE49-F238E27FC236}">
                <a16:creationId xmlns:a16="http://schemas.microsoft.com/office/drawing/2014/main" id="{A8C7F32C-2648-4B6D-AB12-67B7B0DA2761}"/>
              </a:ext>
            </a:extLst>
          </p:cNvPr>
          <p:cNvSpPr>
            <a:spLocks noGrp="1"/>
          </p:cNvSpPr>
          <p:nvPr>
            <p:ph idx="1"/>
          </p:nvPr>
        </p:nvSpPr>
        <p:spPr>
          <a:xfrm>
            <a:off x="496700" y="2859837"/>
            <a:ext cx="5820124" cy="3167739"/>
          </a:xfrm>
        </p:spPr>
        <p:txBody>
          <a:bodyPr>
            <a:normAutofit/>
          </a:bodyPr>
          <a:lstStyle/>
          <a:p>
            <a:pPr marL="0" indent="0">
              <a:buNone/>
            </a:pPr>
            <a:r>
              <a:rPr lang="en-GB" sz="4000" dirty="0"/>
              <a:t>Next - Identify your needs and your wants</a:t>
            </a:r>
            <a:endParaRPr lang="en-CA" sz="1800" dirty="0"/>
          </a:p>
        </p:txBody>
      </p:sp>
      <p:pic>
        <p:nvPicPr>
          <p:cNvPr id="5" name="Picture 4">
            <a:extLst>
              <a:ext uri="{FF2B5EF4-FFF2-40B4-BE49-F238E27FC236}">
                <a16:creationId xmlns:a16="http://schemas.microsoft.com/office/drawing/2014/main" id="{4A50A8BE-02F2-4E88-9EAC-8F8EA7057FB2}"/>
              </a:ext>
            </a:extLst>
          </p:cNvPr>
          <p:cNvPicPr>
            <a:picLocks noChangeAspect="1"/>
          </p:cNvPicPr>
          <p:nvPr/>
        </p:nvPicPr>
        <p:blipFill rotWithShape="1">
          <a:blip r:embed="rId2"/>
          <a:srcRect l="25716" r="16980"/>
          <a:stretch/>
        </p:blipFill>
        <p:spPr>
          <a:xfrm>
            <a:off x="5878849" y="10"/>
            <a:ext cx="6313150" cy="5878276"/>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85832526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4394" y="0"/>
            <a:ext cx="4507606" cy="4507606"/>
          </a:xfrm>
          <a:prstGeom prst="rect">
            <a:avLst/>
          </a:prstGeom>
        </p:spPr>
      </p:pic>
      <p:sp>
        <p:nvSpPr>
          <p:cNvPr id="3" name="TextBox 2"/>
          <p:cNvSpPr txBox="1"/>
          <p:nvPr/>
        </p:nvSpPr>
        <p:spPr>
          <a:xfrm>
            <a:off x="334851" y="321972"/>
            <a:ext cx="7018986" cy="769441"/>
          </a:xfrm>
          <a:prstGeom prst="rect">
            <a:avLst/>
          </a:prstGeom>
          <a:solidFill>
            <a:schemeClr val="accent1">
              <a:lumMod val="60000"/>
              <a:lumOff val="40000"/>
            </a:schemeClr>
          </a:solidFill>
        </p:spPr>
        <p:txBody>
          <a:bodyPr wrap="square" rtlCol="0">
            <a:spAutoFit/>
          </a:bodyPr>
          <a:lstStyle/>
          <a:p>
            <a:pPr algn="ctr"/>
            <a:r>
              <a:rPr lang="en-US" sz="4400" dirty="0"/>
              <a:t>Tips for dealing with creditors</a:t>
            </a:r>
            <a:endParaRPr lang="en-CA" sz="4400" dirty="0"/>
          </a:p>
        </p:txBody>
      </p:sp>
      <p:sp>
        <p:nvSpPr>
          <p:cNvPr id="4" name="TextBox 3"/>
          <p:cNvSpPr txBox="1"/>
          <p:nvPr/>
        </p:nvSpPr>
        <p:spPr>
          <a:xfrm>
            <a:off x="502276" y="1416676"/>
            <a:ext cx="6684135" cy="769441"/>
          </a:xfrm>
          <a:prstGeom prst="rect">
            <a:avLst/>
          </a:prstGeom>
          <a:solidFill>
            <a:srgbClr val="92D050"/>
          </a:solidFill>
        </p:spPr>
        <p:txBody>
          <a:bodyPr wrap="square" rtlCol="0">
            <a:spAutoFit/>
          </a:bodyPr>
          <a:lstStyle/>
          <a:p>
            <a:pPr algn="ctr"/>
            <a:r>
              <a:rPr lang="en-US" sz="4400" dirty="0"/>
              <a:t>Let’s (try to) make a deal …</a:t>
            </a:r>
            <a:endParaRPr lang="en-CA" sz="4400" dirty="0"/>
          </a:p>
        </p:txBody>
      </p:sp>
      <p:sp>
        <p:nvSpPr>
          <p:cNvPr id="5" name="Content Placeholder 2">
            <a:extLst>
              <a:ext uri="{FF2B5EF4-FFF2-40B4-BE49-F238E27FC236}">
                <a16:creationId xmlns:a16="http://schemas.microsoft.com/office/drawing/2014/main" id="{E64153B4-C902-4DBC-95A6-9732F71EB543}"/>
              </a:ext>
            </a:extLst>
          </p:cNvPr>
          <p:cNvSpPr txBox="1">
            <a:spLocks/>
          </p:cNvSpPr>
          <p:nvPr/>
        </p:nvSpPr>
        <p:spPr>
          <a:xfrm>
            <a:off x="334851" y="2657200"/>
            <a:ext cx="783035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400" dirty="0"/>
              <a:t>Get Help When Negotiating With Creditors</a:t>
            </a:r>
          </a:p>
          <a:p>
            <a:r>
              <a:rPr lang="en-GB" sz="3600" dirty="0"/>
              <a:t>If you are having trouble coming up with a repayment plan that works, find out whether a credit counselling agency can help you work something out with your creditors. </a:t>
            </a:r>
          </a:p>
        </p:txBody>
      </p:sp>
    </p:spTree>
    <p:extLst>
      <p:ext uri="{BB962C8B-B14F-4D97-AF65-F5344CB8AC3E}">
        <p14:creationId xmlns:p14="http://schemas.microsoft.com/office/powerpoint/2010/main" val="40150076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4394" y="0"/>
            <a:ext cx="4507606" cy="4507606"/>
          </a:xfrm>
          <a:prstGeom prst="rect">
            <a:avLst/>
          </a:prstGeom>
        </p:spPr>
      </p:pic>
      <p:sp>
        <p:nvSpPr>
          <p:cNvPr id="3" name="TextBox 2"/>
          <p:cNvSpPr txBox="1"/>
          <p:nvPr/>
        </p:nvSpPr>
        <p:spPr>
          <a:xfrm>
            <a:off x="334851" y="321972"/>
            <a:ext cx="7018986" cy="769441"/>
          </a:xfrm>
          <a:prstGeom prst="rect">
            <a:avLst/>
          </a:prstGeom>
          <a:solidFill>
            <a:schemeClr val="accent1">
              <a:lumMod val="60000"/>
              <a:lumOff val="40000"/>
            </a:schemeClr>
          </a:solidFill>
        </p:spPr>
        <p:txBody>
          <a:bodyPr wrap="square" rtlCol="0">
            <a:spAutoFit/>
          </a:bodyPr>
          <a:lstStyle/>
          <a:p>
            <a:pPr algn="ctr"/>
            <a:r>
              <a:rPr lang="en-US" sz="4400" dirty="0"/>
              <a:t>Tips for dealing with creditors</a:t>
            </a:r>
            <a:endParaRPr lang="en-CA" sz="4400" dirty="0"/>
          </a:p>
        </p:txBody>
      </p:sp>
      <p:sp>
        <p:nvSpPr>
          <p:cNvPr id="4" name="Content Placeholder 2">
            <a:extLst>
              <a:ext uri="{FF2B5EF4-FFF2-40B4-BE49-F238E27FC236}">
                <a16:creationId xmlns:a16="http://schemas.microsoft.com/office/drawing/2014/main" id="{E64153B4-C902-4DBC-95A6-9732F71EB543}"/>
              </a:ext>
            </a:extLst>
          </p:cNvPr>
          <p:cNvSpPr txBox="1">
            <a:spLocks/>
          </p:cNvSpPr>
          <p:nvPr/>
        </p:nvSpPr>
        <p:spPr>
          <a:xfrm>
            <a:off x="334851" y="1477895"/>
            <a:ext cx="7349543" cy="435133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000" dirty="0"/>
              <a:t>Think about your future credit score</a:t>
            </a:r>
          </a:p>
          <a:p>
            <a:r>
              <a:rPr lang="en-GB" sz="4000" dirty="0"/>
              <a:t>Catching up on a delinquent account, or paying off a collection account, won’t improve your credit unless you can get the creditor to agree to remove the late payments.</a:t>
            </a:r>
          </a:p>
          <a:p>
            <a:endParaRPr lang="en-GB" dirty="0"/>
          </a:p>
        </p:txBody>
      </p:sp>
    </p:spTree>
    <p:extLst>
      <p:ext uri="{BB962C8B-B14F-4D97-AF65-F5344CB8AC3E}">
        <p14:creationId xmlns:p14="http://schemas.microsoft.com/office/powerpoint/2010/main" val="31067667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4394" y="0"/>
            <a:ext cx="4507606" cy="4507606"/>
          </a:xfrm>
          <a:prstGeom prst="rect">
            <a:avLst/>
          </a:prstGeom>
        </p:spPr>
      </p:pic>
      <p:sp>
        <p:nvSpPr>
          <p:cNvPr id="3" name="TextBox 2"/>
          <p:cNvSpPr txBox="1"/>
          <p:nvPr/>
        </p:nvSpPr>
        <p:spPr>
          <a:xfrm>
            <a:off x="334851" y="321972"/>
            <a:ext cx="7018986" cy="769441"/>
          </a:xfrm>
          <a:prstGeom prst="rect">
            <a:avLst/>
          </a:prstGeom>
          <a:solidFill>
            <a:schemeClr val="accent1">
              <a:lumMod val="60000"/>
              <a:lumOff val="40000"/>
            </a:schemeClr>
          </a:solidFill>
        </p:spPr>
        <p:txBody>
          <a:bodyPr wrap="square" rtlCol="0">
            <a:spAutoFit/>
          </a:bodyPr>
          <a:lstStyle/>
          <a:p>
            <a:pPr algn="ctr"/>
            <a:r>
              <a:rPr lang="en-US" sz="4400" dirty="0"/>
              <a:t>Tips for dealing with creditors</a:t>
            </a:r>
            <a:endParaRPr lang="en-CA" sz="4400" dirty="0"/>
          </a:p>
        </p:txBody>
      </p:sp>
      <p:sp>
        <p:nvSpPr>
          <p:cNvPr id="4" name="Content Placeholder 2">
            <a:extLst>
              <a:ext uri="{FF2B5EF4-FFF2-40B4-BE49-F238E27FC236}">
                <a16:creationId xmlns:a16="http://schemas.microsoft.com/office/drawing/2014/main" id="{E64153B4-C902-4DBC-95A6-9732F71EB543}"/>
              </a:ext>
            </a:extLst>
          </p:cNvPr>
          <p:cNvSpPr txBox="1">
            <a:spLocks/>
          </p:cNvSpPr>
          <p:nvPr/>
        </p:nvSpPr>
        <p:spPr>
          <a:xfrm>
            <a:off x="838200" y="1825625"/>
            <a:ext cx="6846194"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000" dirty="0"/>
              <a:t>Think about your future credit score</a:t>
            </a:r>
          </a:p>
          <a:p>
            <a:r>
              <a:rPr lang="en-GB" sz="4000" dirty="0"/>
              <a:t>Late payments can stay on your credit report up to seven years from the original delinquency.</a:t>
            </a:r>
          </a:p>
        </p:txBody>
      </p:sp>
    </p:spTree>
    <p:extLst>
      <p:ext uri="{BB962C8B-B14F-4D97-AF65-F5344CB8AC3E}">
        <p14:creationId xmlns:p14="http://schemas.microsoft.com/office/powerpoint/2010/main" val="398634316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4394" y="0"/>
            <a:ext cx="4507606" cy="4507606"/>
          </a:xfrm>
          <a:prstGeom prst="rect">
            <a:avLst/>
          </a:prstGeom>
        </p:spPr>
      </p:pic>
      <p:sp>
        <p:nvSpPr>
          <p:cNvPr id="3" name="TextBox 2"/>
          <p:cNvSpPr txBox="1"/>
          <p:nvPr/>
        </p:nvSpPr>
        <p:spPr>
          <a:xfrm>
            <a:off x="334851" y="321972"/>
            <a:ext cx="7018986" cy="769441"/>
          </a:xfrm>
          <a:prstGeom prst="rect">
            <a:avLst/>
          </a:prstGeom>
          <a:solidFill>
            <a:schemeClr val="accent1">
              <a:lumMod val="60000"/>
              <a:lumOff val="40000"/>
            </a:schemeClr>
          </a:solidFill>
        </p:spPr>
        <p:txBody>
          <a:bodyPr wrap="square" rtlCol="0">
            <a:spAutoFit/>
          </a:bodyPr>
          <a:lstStyle/>
          <a:p>
            <a:pPr algn="ctr"/>
            <a:r>
              <a:rPr lang="en-US" sz="4400" dirty="0"/>
              <a:t>Tips for dealing with creditors</a:t>
            </a:r>
            <a:endParaRPr lang="en-CA" sz="4400" dirty="0"/>
          </a:p>
        </p:txBody>
      </p:sp>
      <p:sp>
        <p:nvSpPr>
          <p:cNvPr id="4" name="Content Placeholder 2">
            <a:extLst>
              <a:ext uri="{FF2B5EF4-FFF2-40B4-BE49-F238E27FC236}">
                <a16:creationId xmlns:a16="http://schemas.microsoft.com/office/drawing/2014/main" id="{CF8841C3-97FA-45E6-80A3-140F0CA4A272}"/>
              </a:ext>
            </a:extLst>
          </p:cNvPr>
          <p:cNvSpPr txBox="1">
            <a:spLocks/>
          </p:cNvSpPr>
          <p:nvPr/>
        </p:nvSpPr>
        <p:spPr>
          <a:xfrm>
            <a:off x="334851" y="1786988"/>
            <a:ext cx="7069428" cy="3959355"/>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300" dirty="0"/>
              <a:t>Remember – </a:t>
            </a:r>
          </a:p>
          <a:p>
            <a:pPr marL="0" indent="0">
              <a:buFont typeface="Arial" panose="020B0604020202020204" pitchFamily="34" charset="0"/>
              <a:buNone/>
            </a:pPr>
            <a:r>
              <a:rPr lang="en-GB" sz="4300" dirty="0"/>
              <a:t>You have rights with respect to how the debt is collected when dealing with a debt collector from a federally regulated financial institution or another party acting on its behalf.</a:t>
            </a:r>
          </a:p>
          <a:p>
            <a:pPr marL="0" indent="0">
              <a:buFont typeface="Arial" panose="020B0604020202020204" pitchFamily="34" charset="0"/>
              <a:buNone/>
            </a:pPr>
            <a:endParaRPr lang="en-GB" dirty="0"/>
          </a:p>
          <a:p>
            <a:endParaRPr lang="en-GB" dirty="0"/>
          </a:p>
        </p:txBody>
      </p:sp>
    </p:spTree>
    <p:extLst>
      <p:ext uri="{BB962C8B-B14F-4D97-AF65-F5344CB8AC3E}">
        <p14:creationId xmlns:p14="http://schemas.microsoft.com/office/powerpoint/2010/main" val="218893113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4394" y="0"/>
            <a:ext cx="4507606" cy="4507606"/>
          </a:xfrm>
          <a:prstGeom prst="rect">
            <a:avLst/>
          </a:prstGeom>
        </p:spPr>
      </p:pic>
      <p:sp>
        <p:nvSpPr>
          <p:cNvPr id="3" name="TextBox 2"/>
          <p:cNvSpPr txBox="1"/>
          <p:nvPr/>
        </p:nvSpPr>
        <p:spPr>
          <a:xfrm>
            <a:off x="334851" y="321972"/>
            <a:ext cx="7018986" cy="769441"/>
          </a:xfrm>
          <a:prstGeom prst="rect">
            <a:avLst/>
          </a:prstGeom>
          <a:solidFill>
            <a:schemeClr val="accent1">
              <a:lumMod val="60000"/>
              <a:lumOff val="40000"/>
            </a:schemeClr>
          </a:solidFill>
        </p:spPr>
        <p:txBody>
          <a:bodyPr wrap="square" rtlCol="0">
            <a:spAutoFit/>
          </a:bodyPr>
          <a:lstStyle/>
          <a:p>
            <a:pPr algn="ctr"/>
            <a:r>
              <a:rPr lang="en-US" sz="4400" dirty="0"/>
              <a:t>Tips for dealing with creditors</a:t>
            </a:r>
            <a:endParaRPr lang="en-CA" sz="4400" dirty="0"/>
          </a:p>
        </p:txBody>
      </p:sp>
      <p:sp>
        <p:nvSpPr>
          <p:cNvPr id="4" name="Content Placeholder 2">
            <a:extLst>
              <a:ext uri="{FF2B5EF4-FFF2-40B4-BE49-F238E27FC236}">
                <a16:creationId xmlns:a16="http://schemas.microsoft.com/office/drawing/2014/main" id="{CF8841C3-97FA-45E6-80A3-140F0CA4A272}"/>
              </a:ext>
            </a:extLst>
          </p:cNvPr>
          <p:cNvSpPr txBox="1">
            <a:spLocks/>
          </p:cNvSpPr>
          <p:nvPr/>
        </p:nvSpPr>
        <p:spPr>
          <a:xfrm>
            <a:off x="334851" y="1786988"/>
            <a:ext cx="7069428" cy="39593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300" dirty="0"/>
              <a:t>Additional information about collection agencies is provided in the handouts for today’s webinar.</a:t>
            </a:r>
          </a:p>
          <a:p>
            <a:pPr marL="0" indent="0">
              <a:buFont typeface="Arial" panose="020B0604020202020204" pitchFamily="34" charset="0"/>
              <a:buNone/>
            </a:pPr>
            <a:endParaRPr lang="en-GB" dirty="0"/>
          </a:p>
          <a:p>
            <a:endParaRPr lang="en-GB" dirty="0"/>
          </a:p>
        </p:txBody>
      </p:sp>
    </p:spTree>
    <p:extLst>
      <p:ext uri="{BB962C8B-B14F-4D97-AF65-F5344CB8AC3E}">
        <p14:creationId xmlns:p14="http://schemas.microsoft.com/office/powerpoint/2010/main" val="80737518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blog.davey.com/media/5468/questions%20-%20fotolia_38274417%20-%20web_417x313.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9036495" cy="594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43955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660A6-8F14-48D6-966D-EC6B7188A2AD}"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681" t="-232" r="13029" b="232"/>
          <a:stretch/>
        </p:blipFill>
        <p:spPr>
          <a:xfrm>
            <a:off x="0" y="-1"/>
            <a:ext cx="12192000" cy="5657671"/>
          </a:xfrm>
          <a:prstGeom prst="rect">
            <a:avLst/>
          </a:prstGeom>
        </p:spPr>
      </p:pic>
      <p:sp>
        <p:nvSpPr>
          <p:cNvPr id="6" name="TextBox 5"/>
          <p:cNvSpPr txBox="1"/>
          <p:nvPr/>
        </p:nvSpPr>
        <p:spPr>
          <a:xfrm>
            <a:off x="0" y="5657671"/>
            <a:ext cx="12307078" cy="1200329"/>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white"/>
                </a:solidFill>
                <a:effectLst/>
                <a:uLnTx/>
                <a:uFillTx/>
                <a:latin typeface="Calibri" panose="020F0502020204030204"/>
                <a:ea typeface="+mn-ea"/>
                <a:cs typeface="+mn-cs"/>
              </a:rPr>
              <a:t>Need to talk to someone right now?  Credit Canada is open for business and we are available to help!</a:t>
            </a:r>
          </a:p>
        </p:txBody>
      </p:sp>
    </p:spTree>
    <p:extLst>
      <p:ext uri="{BB962C8B-B14F-4D97-AF65-F5344CB8AC3E}">
        <p14:creationId xmlns:p14="http://schemas.microsoft.com/office/powerpoint/2010/main" val="29639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50A8BE-02F2-4E88-9EAC-8F8EA7057FB2}"/>
              </a:ext>
            </a:extLst>
          </p:cNvPr>
          <p:cNvPicPr>
            <a:picLocks noChangeAspect="1"/>
          </p:cNvPicPr>
          <p:nvPr/>
        </p:nvPicPr>
        <p:blipFill rotWithShape="1">
          <a:blip r:embed="rId2"/>
          <a:srcRect l="25716" r="16980"/>
          <a:stretch/>
        </p:blipFill>
        <p:spPr>
          <a:xfrm>
            <a:off x="7551173" y="10"/>
            <a:ext cx="4640825" cy="5719655"/>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D63CFE56-C233-44DF-A02A-3EE4C7FBB2E8}"/>
              </a:ext>
            </a:extLst>
          </p:cNvPr>
          <p:cNvSpPr>
            <a:spLocks noGrp="1"/>
          </p:cNvSpPr>
          <p:nvPr>
            <p:ph type="title"/>
          </p:nvPr>
        </p:nvSpPr>
        <p:spPr>
          <a:xfrm>
            <a:off x="419345" y="182568"/>
            <a:ext cx="7004009" cy="1692794"/>
          </a:xfrm>
        </p:spPr>
        <p:txBody>
          <a:bodyPr>
            <a:normAutofit/>
          </a:bodyPr>
          <a:lstStyle/>
          <a:p>
            <a:r>
              <a:rPr lang="en-CA" sz="4200" b="1" dirty="0">
                <a:solidFill>
                  <a:srgbClr val="00B050"/>
                </a:solidFill>
              </a:rPr>
              <a:t>Concerned about your budget?</a:t>
            </a:r>
          </a:p>
        </p:txBody>
      </p:sp>
      <p:graphicFrame>
        <p:nvGraphicFramePr>
          <p:cNvPr id="4" name="Table 5">
            <a:extLst>
              <a:ext uri="{FF2B5EF4-FFF2-40B4-BE49-F238E27FC236}">
                <a16:creationId xmlns:a16="http://schemas.microsoft.com/office/drawing/2014/main" id="{46462578-C2DD-456C-8459-F87511D076F5}"/>
              </a:ext>
            </a:extLst>
          </p:cNvPr>
          <p:cNvGraphicFramePr>
            <a:graphicFrameLocks noGrp="1"/>
          </p:cNvGraphicFramePr>
          <p:nvPr>
            <p:ph idx="1"/>
          </p:nvPr>
        </p:nvGraphicFramePr>
        <p:xfrm>
          <a:off x="631770" y="1654797"/>
          <a:ext cx="6579157" cy="4337620"/>
        </p:xfrm>
        <a:graphic>
          <a:graphicData uri="http://schemas.openxmlformats.org/drawingml/2006/table">
            <a:tbl>
              <a:tblPr firstRow="1" bandRow="1">
                <a:tableStyleId>{5C22544A-7EE6-4342-B048-85BDC9FD1C3A}</a:tableStyleId>
              </a:tblPr>
              <a:tblGrid>
                <a:gridCol w="3306020">
                  <a:extLst>
                    <a:ext uri="{9D8B030D-6E8A-4147-A177-3AD203B41FA5}">
                      <a16:colId xmlns:a16="http://schemas.microsoft.com/office/drawing/2014/main" val="3565681982"/>
                    </a:ext>
                  </a:extLst>
                </a:gridCol>
                <a:gridCol w="3273137">
                  <a:extLst>
                    <a:ext uri="{9D8B030D-6E8A-4147-A177-3AD203B41FA5}">
                      <a16:colId xmlns:a16="http://schemas.microsoft.com/office/drawing/2014/main" val="2153289687"/>
                    </a:ext>
                  </a:extLst>
                </a:gridCol>
              </a:tblGrid>
              <a:tr h="405700">
                <a:tc>
                  <a:txBody>
                    <a:bodyPr/>
                    <a:lstStyle/>
                    <a:p>
                      <a:r>
                        <a:rPr lang="en-CA" dirty="0"/>
                        <a:t>NEEDS</a:t>
                      </a:r>
                    </a:p>
                  </a:txBody>
                  <a:tcPr/>
                </a:tc>
                <a:tc>
                  <a:txBody>
                    <a:bodyPr/>
                    <a:lstStyle/>
                    <a:p>
                      <a:r>
                        <a:rPr lang="en-CA" dirty="0"/>
                        <a:t>WANTS</a:t>
                      </a:r>
                    </a:p>
                  </a:txBody>
                  <a:tcPr/>
                </a:tc>
                <a:extLst>
                  <a:ext uri="{0D108BD9-81ED-4DB2-BD59-A6C34878D82A}">
                    <a16:rowId xmlns:a16="http://schemas.microsoft.com/office/drawing/2014/main" val="972729006"/>
                  </a:ext>
                </a:extLst>
              </a:tr>
              <a:tr h="3601279">
                <a:tc>
                  <a:txBody>
                    <a:bodyPr/>
                    <a:lstStyle/>
                    <a:p>
                      <a:pPr marL="0" indent="0">
                        <a:buFont typeface="Arial" panose="020B0604020202020204" pitchFamily="34" charset="0"/>
                        <a:buNone/>
                      </a:pPr>
                      <a:r>
                        <a:rPr lang="en-GB" sz="3600" dirty="0"/>
                        <a:t>•Rent/Mortgage</a:t>
                      </a:r>
                    </a:p>
                    <a:p>
                      <a:r>
                        <a:rPr lang="en-GB" sz="3600" dirty="0"/>
                        <a:t>•Utility Bills</a:t>
                      </a:r>
                    </a:p>
                    <a:p>
                      <a:r>
                        <a:rPr lang="en-GB" sz="3600" dirty="0"/>
                        <a:t>•Groceries</a:t>
                      </a:r>
                    </a:p>
                    <a:p>
                      <a:r>
                        <a:rPr lang="en-GB" sz="3600" dirty="0"/>
                        <a:t>•Gas for car</a:t>
                      </a:r>
                    </a:p>
                    <a:p>
                      <a:r>
                        <a:rPr lang="en-GB" sz="3600" dirty="0"/>
                        <a:t>•Insurance</a:t>
                      </a:r>
                    </a:p>
                    <a:p>
                      <a:endParaRPr lang="en-CA" sz="2000" dirty="0"/>
                    </a:p>
                  </a:txBody>
                  <a:tcPr/>
                </a:tc>
                <a:tc>
                  <a:txBody>
                    <a:bodyPr/>
                    <a:lstStyle/>
                    <a:p>
                      <a:r>
                        <a:rPr lang="en-GB" sz="3600" dirty="0"/>
                        <a:t>•Dinners out</a:t>
                      </a:r>
                    </a:p>
                    <a:p>
                      <a:r>
                        <a:rPr lang="en-GB" sz="3600" dirty="0"/>
                        <a:t>•Movie tickets</a:t>
                      </a:r>
                    </a:p>
                    <a:p>
                      <a:r>
                        <a:rPr lang="en-GB" sz="3600" dirty="0"/>
                        <a:t>•Hair/Cosmetics</a:t>
                      </a:r>
                    </a:p>
                    <a:p>
                      <a:r>
                        <a:rPr lang="en-GB" sz="3600" dirty="0"/>
                        <a:t>•Top-tier cell phone data plans/Cable TV</a:t>
                      </a:r>
                      <a:r>
                        <a:rPr lang="en-GB" sz="3600" baseline="0" dirty="0"/>
                        <a:t> packages</a:t>
                      </a:r>
                      <a:endParaRPr lang="en-GB" sz="3600" dirty="0"/>
                    </a:p>
                  </a:txBody>
                  <a:tcPr/>
                </a:tc>
                <a:extLst>
                  <a:ext uri="{0D108BD9-81ED-4DB2-BD59-A6C34878D82A}">
                    <a16:rowId xmlns:a16="http://schemas.microsoft.com/office/drawing/2014/main" val="2191224936"/>
                  </a:ext>
                </a:extLst>
              </a:tr>
            </a:tbl>
          </a:graphicData>
        </a:graphic>
      </p:graphicFrame>
    </p:spTree>
    <p:extLst>
      <p:ext uri="{BB962C8B-B14F-4D97-AF65-F5344CB8AC3E}">
        <p14:creationId xmlns:p14="http://schemas.microsoft.com/office/powerpoint/2010/main" val="2275664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8D7385E-A00F-48FE-A04E-A71E3147C894}"/>
              </a:ext>
            </a:extLst>
          </p:cNvPr>
          <p:cNvSpPr/>
          <p:nvPr/>
        </p:nvSpPr>
        <p:spPr>
          <a:xfrm>
            <a:off x="7925431" y="146526"/>
            <a:ext cx="475550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alibri" panose="020F0502020204030204"/>
                <a:ea typeface="+mn-ea"/>
                <a:cs typeface="+mn-cs"/>
              </a:rPr>
              <a:t>First of all, it's a good idea to create a crisis budget for your own situation as it is right now. </a:t>
            </a:r>
          </a:p>
        </p:txBody>
      </p:sp>
    </p:spTree>
    <p:extLst>
      <p:ext uri="{BB962C8B-B14F-4D97-AF65-F5344CB8AC3E}">
        <p14:creationId xmlns:p14="http://schemas.microsoft.com/office/powerpoint/2010/main" val="843159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E7C88-917E-4FA1-8F18-2E1217E2DDBF}"/>
              </a:ext>
            </a:extLst>
          </p:cNvPr>
          <p:cNvSpPr>
            <a:spLocks noGrp="1"/>
          </p:cNvSpPr>
          <p:nvPr>
            <p:ph type="title"/>
          </p:nvPr>
        </p:nvSpPr>
        <p:spPr/>
        <p:txBody>
          <a:bodyPr/>
          <a:lstStyle/>
          <a:p>
            <a:r>
              <a:rPr lang="en-CA" dirty="0"/>
              <a:t>Budget tools</a:t>
            </a:r>
          </a:p>
        </p:txBody>
      </p:sp>
      <p:pic>
        <p:nvPicPr>
          <p:cNvPr id="5" name="Picture 4">
            <a:extLst>
              <a:ext uri="{FF2B5EF4-FFF2-40B4-BE49-F238E27FC236}">
                <a16:creationId xmlns:a16="http://schemas.microsoft.com/office/drawing/2014/main" id="{168862FE-1C6D-4599-B02A-DEDB46E0A30E}"/>
              </a:ext>
            </a:extLst>
          </p:cNvPr>
          <p:cNvPicPr>
            <a:picLocks noChangeAspect="1"/>
          </p:cNvPicPr>
          <p:nvPr/>
        </p:nvPicPr>
        <p:blipFill>
          <a:blip r:embed="rId2"/>
          <a:stretch>
            <a:fillRect/>
          </a:stretch>
        </p:blipFill>
        <p:spPr>
          <a:xfrm>
            <a:off x="7788062" y="1101011"/>
            <a:ext cx="3348901" cy="3876449"/>
          </a:xfrm>
          <a:prstGeom prst="rect">
            <a:avLst/>
          </a:prstGeom>
          <a:ln w="38100">
            <a:solidFill>
              <a:srgbClr val="002060"/>
            </a:solidFill>
          </a:ln>
        </p:spPr>
      </p:pic>
      <p:pic>
        <p:nvPicPr>
          <p:cNvPr id="8" name="Content Placeholder 7">
            <a:extLst>
              <a:ext uri="{FF2B5EF4-FFF2-40B4-BE49-F238E27FC236}">
                <a16:creationId xmlns:a16="http://schemas.microsoft.com/office/drawing/2014/main" id="{7D9B95E4-91F9-4FEB-97F2-BF34BD3F4216}"/>
              </a:ext>
            </a:extLst>
          </p:cNvPr>
          <p:cNvPicPr>
            <a:picLocks noGrp="1" noChangeAspect="1"/>
          </p:cNvPicPr>
          <p:nvPr>
            <p:ph idx="1"/>
          </p:nvPr>
        </p:nvPicPr>
        <p:blipFill>
          <a:blip r:embed="rId3"/>
          <a:stretch>
            <a:fillRect/>
          </a:stretch>
        </p:blipFill>
        <p:spPr>
          <a:xfrm>
            <a:off x="1055037" y="1943672"/>
            <a:ext cx="3471401" cy="2780804"/>
          </a:xfrm>
          <a:prstGeom prst="rect">
            <a:avLst/>
          </a:prstGeom>
        </p:spPr>
      </p:pic>
      <p:sp>
        <p:nvSpPr>
          <p:cNvPr id="9" name="TextBox 8">
            <a:extLst>
              <a:ext uri="{FF2B5EF4-FFF2-40B4-BE49-F238E27FC236}">
                <a16:creationId xmlns:a16="http://schemas.microsoft.com/office/drawing/2014/main" id="{17D63272-A9AA-4163-B0E5-3A81FC615E34}"/>
              </a:ext>
            </a:extLst>
          </p:cNvPr>
          <p:cNvSpPr txBox="1"/>
          <p:nvPr/>
        </p:nvSpPr>
        <p:spPr>
          <a:xfrm>
            <a:off x="839862" y="1574340"/>
            <a:ext cx="3901750" cy="369332"/>
          </a:xfrm>
          <a:prstGeom prst="rect">
            <a:avLst/>
          </a:prstGeom>
          <a:solidFill>
            <a:srgbClr val="FFFF00"/>
          </a:solidFill>
        </p:spPr>
        <p:txBody>
          <a:bodyPr wrap="square" rtlCol="0">
            <a:spAutoFit/>
          </a:bodyPr>
          <a:lstStyle/>
          <a:p>
            <a:r>
              <a:rPr lang="en-CA" b="1" dirty="0"/>
              <a:t>Old school tools – pen &amp; paper  (FREE)</a:t>
            </a:r>
          </a:p>
        </p:txBody>
      </p:sp>
      <p:sp>
        <p:nvSpPr>
          <p:cNvPr id="10" name="TextBox 9">
            <a:extLst>
              <a:ext uri="{FF2B5EF4-FFF2-40B4-BE49-F238E27FC236}">
                <a16:creationId xmlns:a16="http://schemas.microsoft.com/office/drawing/2014/main" id="{FBB413FD-E466-4772-89CD-2AA66F1AB7DF}"/>
              </a:ext>
            </a:extLst>
          </p:cNvPr>
          <p:cNvSpPr txBox="1"/>
          <p:nvPr/>
        </p:nvSpPr>
        <p:spPr>
          <a:xfrm>
            <a:off x="8300850" y="916345"/>
            <a:ext cx="2323323" cy="369332"/>
          </a:xfrm>
          <a:prstGeom prst="rect">
            <a:avLst/>
          </a:prstGeom>
          <a:solidFill>
            <a:schemeClr val="accent6">
              <a:lumMod val="40000"/>
              <a:lumOff val="60000"/>
            </a:schemeClr>
          </a:solidFill>
        </p:spPr>
        <p:txBody>
          <a:bodyPr wrap="square" rtlCol="0">
            <a:spAutoFit/>
          </a:bodyPr>
          <a:lstStyle/>
          <a:p>
            <a:r>
              <a:rPr lang="en-CA" b="1" i="1" dirty="0"/>
              <a:t>Online – tools   $$$</a:t>
            </a:r>
          </a:p>
        </p:txBody>
      </p:sp>
    </p:spTree>
    <p:extLst>
      <p:ext uri="{BB962C8B-B14F-4D97-AF65-F5344CB8AC3E}">
        <p14:creationId xmlns:p14="http://schemas.microsoft.com/office/powerpoint/2010/main" val="652134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82737">
            <a:off x="5043634" y="1489207"/>
            <a:ext cx="2802488" cy="3879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Rectangle 2"/>
          <p:cNvSpPr>
            <a:spLocks noGrp="1"/>
          </p:cNvSpPr>
          <p:nvPr>
            <p:ph type="title"/>
          </p:nvPr>
        </p:nvSpPr>
        <p:spPr/>
        <p:txBody>
          <a:bodyPr>
            <a:normAutofit/>
          </a:bodyPr>
          <a:lstStyle/>
          <a:p>
            <a:pPr eaLnBrk="1" hangingPunct="1"/>
            <a:r>
              <a:rPr lang="en-CA" altLang="en-US" sz="6000" b="1" dirty="0"/>
              <a:t>Free down loadable </a:t>
            </a:r>
          </a:p>
        </p:txBody>
      </p:sp>
      <p:sp>
        <p:nvSpPr>
          <p:cNvPr id="96260" name="Rectangle 3"/>
          <p:cNvSpPr>
            <a:spLocks noGrp="1"/>
          </p:cNvSpPr>
          <p:nvPr>
            <p:ph idx="1"/>
          </p:nvPr>
        </p:nvSpPr>
        <p:spPr>
          <a:xfrm>
            <a:off x="838200" y="3428999"/>
            <a:ext cx="10515600" cy="2747963"/>
          </a:xfrm>
        </p:spPr>
        <p:txBody>
          <a:bodyPr>
            <a:normAutofit fontScale="77500" lnSpcReduction="20000"/>
          </a:bodyPr>
          <a:lstStyle/>
          <a:p>
            <a:pPr eaLnBrk="1" hangingPunct="1">
              <a:buFont typeface="Wingdings" panose="05000000000000000000" pitchFamily="2" charset="2"/>
              <a:buNone/>
            </a:pPr>
            <a:endParaRPr lang="en-US" altLang="en-US" sz="3200" dirty="0"/>
          </a:p>
          <a:p>
            <a:pPr algn="ctr" eaLnBrk="1" hangingPunct="1">
              <a:buFont typeface="Wingdings" panose="05000000000000000000" pitchFamily="2" charset="2"/>
              <a:buNone/>
            </a:pPr>
            <a:r>
              <a:rPr lang="en-US" altLang="en-US" sz="3200" dirty="0"/>
              <a:t>		</a:t>
            </a:r>
          </a:p>
          <a:p>
            <a:pPr algn="ctr" eaLnBrk="1" hangingPunct="1">
              <a:buFont typeface="Wingdings" panose="05000000000000000000" pitchFamily="2" charset="2"/>
              <a:buNone/>
            </a:pPr>
            <a:endParaRPr lang="en-US" altLang="en-US" sz="3200" dirty="0"/>
          </a:p>
          <a:p>
            <a:pPr algn="ctr" eaLnBrk="1" hangingPunct="1">
              <a:buFont typeface="Wingdings" panose="05000000000000000000" pitchFamily="2" charset="2"/>
              <a:buNone/>
            </a:pPr>
            <a:endParaRPr lang="en-US" altLang="en-US" sz="4400" dirty="0"/>
          </a:p>
          <a:p>
            <a:pPr algn="ctr" eaLnBrk="1" hangingPunct="1">
              <a:buFont typeface="Wingdings" panose="05000000000000000000" pitchFamily="2" charset="2"/>
              <a:buNone/>
            </a:pPr>
            <a:endParaRPr lang="en-US" altLang="en-US" sz="4400" dirty="0"/>
          </a:p>
          <a:p>
            <a:pPr algn="ctr" eaLnBrk="1" hangingPunct="1">
              <a:buFont typeface="Wingdings" panose="05000000000000000000" pitchFamily="2" charset="2"/>
              <a:buNone/>
            </a:pPr>
            <a:r>
              <a:rPr lang="en-US" altLang="en-US" sz="5400" b="1" dirty="0"/>
              <a:t>Track, Trim and Target!</a:t>
            </a:r>
          </a:p>
          <a:p>
            <a:pPr algn="ctr" eaLnBrk="1" hangingPunct="1">
              <a:buFont typeface="Wingdings" panose="05000000000000000000" pitchFamily="2" charset="2"/>
              <a:buNone/>
            </a:pPr>
            <a:endParaRPr lang="en-CA" altLang="en-US" sz="3200" i="1" dirty="0"/>
          </a:p>
          <a:p>
            <a:pPr eaLnBrk="1" hangingPunct="1">
              <a:buFont typeface="Wingdings" panose="05000000000000000000" pitchFamily="2" charset="2"/>
              <a:buNone/>
            </a:pPr>
            <a:endParaRPr lang="en-CA" altLang="en-US" sz="2400" dirty="0"/>
          </a:p>
          <a:p>
            <a:pPr eaLnBrk="1" hangingPunct="1">
              <a:buFont typeface="Wingdings" panose="05000000000000000000" pitchFamily="2" charset="2"/>
              <a:buNone/>
            </a:pPr>
            <a:endParaRPr lang="en-CA" altLang="en-US" dirty="0"/>
          </a:p>
          <a:p>
            <a:pPr eaLnBrk="1" hangingPunct="1"/>
            <a:endParaRPr lang="en-CA" altLang="en-US" dirty="0"/>
          </a:p>
        </p:txBody>
      </p:sp>
    </p:spTree>
    <p:extLst>
      <p:ext uri="{BB962C8B-B14F-4D97-AF65-F5344CB8AC3E}">
        <p14:creationId xmlns:p14="http://schemas.microsoft.com/office/powerpoint/2010/main" val="2079446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61" y="1384995"/>
            <a:ext cx="12158339" cy="5473006"/>
          </a:xfrm>
          <a:prstGeom prst="rect">
            <a:avLst/>
          </a:prstGeom>
        </p:spPr>
      </p:pic>
      <p:sp>
        <p:nvSpPr>
          <p:cNvPr id="3" name="Rectangle 2">
            <a:extLst>
              <a:ext uri="{FF2B5EF4-FFF2-40B4-BE49-F238E27FC236}">
                <a16:creationId xmlns:a16="http://schemas.microsoft.com/office/drawing/2014/main" id="{58D7385E-A00F-48FE-A04E-A71E3147C894}"/>
              </a:ext>
            </a:extLst>
          </p:cNvPr>
          <p:cNvSpPr/>
          <p:nvPr/>
        </p:nvSpPr>
        <p:spPr>
          <a:xfrm>
            <a:off x="0" y="0"/>
            <a:ext cx="12192000" cy="1323439"/>
          </a:xfrm>
          <a:prstGeom prst="rect">
            <a:avLst/>
          </a:prstGeom>
          <a:solidFill>
            <a:schemeClr val="accent5">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solidFill>
                <a:effectLst/>
                <a:uLnTx/>
                <a:uFillTx/>
                <a:latin typeface="Calibri" panose="020F0502020204030204"/>
                <a:ea typeface="+mn-ea"/>
                <a:cs typeface="+mn-cs"/>
              </a:rPr>
              <a:t>FREE - To create your regular monthly household budget, visit our website and download our budget calculator. </a:t>
            </a:r>
          </a:p>
        </p:txBody>
      </p:sp>
    </p:spTree>
    <p:extLst>
      <p:ext uri="{BB962C8B-B14F-4D97-AF65-F5344CB8AC3E}">
        <p14:creationId xmlns:p14="http://schemas.microsoft.com/office/powerpoint/2010/main" val="3382496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91546" y="669935"/>
            <a:ext cx="2000250" cy="2031325"/>
          </a:xfrm>
          <a:prstGeom prst="rect">
            <a:avLst/>
          </a:prstGeom>
          <a:noFill/>
          <a:ln w="38100">
            <a:solidFill>
              <a:schemeClr val="tx1"/>
            </a:solidFill>
          </a:ln>
        </p:spPr>
        <p:txBody>
          <a:bodyPr>
            <a:spAutoFit/>
          </a:bodyPr>
          <a:lstStyle/>
          <a:p>
            <a:pPr>
              <a:defRPr/>
            </a:pPr>
            <a:r>
              <a:rPr lang="en-US" sz="1400" dirty="0">
                <a:solidFill>
                  <a:prstClr val="black"/>
                </a:solidFill>
                <a:latin typeface="Calibri"/>
              </a:rPr>
              <a:t>MONTHLY NET INCOME</a:t>
            </a:r>
          </a:p>
          <a:p>
            <a:pPr>
              <a:defRPr/>
            </a:pPr>
            <a:r>
              <a:rPr lang="en-US" sz="1400" dirty="0">
                <a:solidFill>
                  <a:prstClr val="black"/>
                </a:solidFill>
                <a:latin typeface="Calibri"/>
              </a:rPr>
              <a:t>______         $____</a:t>
            </a:r>
          </a:p>
          <a:p>
            <a:pPr>
              <a:defRPr/>
            </a:pPr>
            <a:r>
              <a:rPr lang="en-US" sz="1400" dirty="0">
                <a:solidFill>
                  <a:prstClr val="black"/>
                </a:solidFill>
                <a:latin typeface="Calibri"/>
              </a:rPr>
              <a:t>______         $____</a:t>
            </a:r>
          </a:p>
          <a:p>
            <a:pPr>
              <a:defRPr/>
            </a:pPr>
            <a:r>
              <a:rPr lang="en-US" sz="1400" dirty="0">
                <a:solidFill>
                  <a:prstClr val="black"/>
                </a:solidFill>
                <a:latin typeface="Calibri"/>
              </a:rPr>
              <a:t>______         $____</a:t>
            </a:r>
          </a:p>
          <a:p>
            <a:pPr>
              <a:defRPr/>
            </a:pPr>
            <a:r>
              <a:rPr lang="en-US" sz="1400" dirty="0">
                <a:solidFill>
                  <a:prstClr val="black"/>
                </a:solidFill>
                <a:latin typeface="Calibri"/>
              </a:rPr>
              <a:t>_______       $____</a:t>
            </a:r>
          </a:p>
          <a:p>
            <a:pPr>
              <a:defRPr/>
            </a:pPr>
            <a:endParaRPr lang="en-US" sz="1400" dirty="0">
              <a:solidFill>
                <a:prstClr val="black"/>
              </a:solidFill>
              <a:latin typeface="Calibri"/>
            </a:endParaRPr>
          </a:p>
          <a:p>
            <a:pPr>
              <a:defRPr/>
            </a:pPr>
            <a:endParaRPr lang="en-US" sz="1400" dirty="0">
              <a:solidFill>
                <a:prstClr val="black"/>
              </a:solidFill>
              <a:latin typeface="Calibri"/>
            </a:endParaRPr>
          </a:p>
          <a:p>
            <a:pPr>
              <a:defRPr/>
            </a:pPr>
            <a:r>
              <a:rPr lang="en-US" sz="1400" dirty="0">
                <a:solidFill>
                  <a:prstClr val="black"/>
                </a:solidFill>
                <a:latin typeface="Calibri"/>
              </a:rPr>
              <a:t>TOTAL INCOME</a:t>
            </a:r>
          </a:p>
          <a:p>
            <a:pPr>
              <a:defRPr/>
            </a:pPr>
            <a:r>
              <a:rPr lang="en-US" sz="1400" dirty="0">
                <a:solidFill>
                  <a:prstClr val="black"/>
                </a:solidFill>
                <a:latin typeface="Calibri"/>
              </a:rPr>
              <a:t> $____________</a:t>
            </a:r>
          </a:p>
        </p:txBody>
      </p:sp>
      <p:sp>
        <p:nvSpPr>
          <p:cNvPr id="8" name="TextBox 7"/>
          <p:cNvSpPr txBox="1"/>
          <p:nvPr/>
        </p:nvSpPr>
        <p:spPr>
          <a:xfrm>
            <a:off x="4220940" y="668009"/>
            <a:ext cx="2438003" cy="2031325"/>
          </a:xfrm>
          <a:prstGeom prst="rect">
            <a:avLst/>
          </a:prstGeom>
          <a:noFill/>
          <a:ln w="38100">
            <a:solidFill>
              <a:schemeClr val="tx1"/>
            </a:solidFill>
          </a:ln>
        </p:spPr>
        <p:txBody>
          <a:bodyPr wrap="square">
            <a:spAutoFit/>
          </a:bodyPr>
          <a:lstStyle/>
          <a:p>
            <a:pPr>
              <a:defRPr/>
            </a:pPr>
            <a:r>
              <a:rPr lang="en-US" sz="1400" dirty="0">
                <a:solidFill>
                  <a:prstClr val="black"/>
                </a:solidFill>
                <a:latin typeface="Calibri"/>
              </a:rPr>
              <a:t>MONTHLY FIXED EXPENSES</a:t>
            </a:r>
          </a:p>
          <a:p>
            <a:pPr>
              <a:defRPr/>
            </a:pPr>
            <a:r>
              <a:rPr lang="en-US" sz="1400" dirty="0">
                <a:solidFill>
                  <a:prstClr val="black"/>
                </a:solidFill>
                <a:latin typeface="Calibri"/>
              </a:rPr>
              <a:t>Rent              $____</a:t>
            </a:r>
          </a:p>
          <a:p>
            <a:pPr>
              <a:defRPr/>
            </a:pPr>
            <a:r>
              <a:rPr lang="en-US" sz="1400" dirty="0">
                <a:solidFill>
                  <a:prstClr val="black"/>
                </a:solidFill>
                <a:latin typeface="Calibri"/>
              </a:rPr>
              <a:t>_______       $____</a:t>
            </a:r>
          </a:p>
          <a:p>
            <a:pPr>
              <a:defRPr/>
            </a:pPr>
            <a:r>
              <a:rPr lang="en-US" sz="1400" dirty="0">
                <a:solidFill>
                  <a:prstClr val="black"/>
                </a:solidFill>
                <a:latin typeface="Calibri"/>
              </a:rPr>
              <a:t>_______       $____</a:t>
            </a:r>
          </a:p>
          <a:p>
            <a:pPr>
              <a:defRPr/>
            </a:pPr>
            <a:r>
              <a:rPr lang="en-US" sz="1400" dirty="0">
                <a:solidFill>
                  <a:prstClr val="black"/>
                </a:solidFill>
                <a:latin typeface="Calibri"/>
              </a:rPr>
              <a:t>_______       $____</a:t>
            </a:r>
          </a:p>
          <a:p>
            <a:pPr>
              <a:defRPr/>
            </a:pPr>
            <a:endParaRPr lang="en-US" sz="1400" dirty="0">
              <a:solidFill>
                <a:prstClr val="black"/>
              </a:solidFill>
              <a:latin typeface="Calibri"/>
            </a:endParaRPr>
          </a:p>
          <a:p>
            <a:pPr>
              <a:defRPr/>
            </a:pPr>
            <a:endParaRPr lang="en-US" sz="1400" dirty="0">
              <a:solidFill>
                <a:prstClr val="black"/>
              </a:solidFill>
              <a:latin typeface="Calibri"/>
            </a:endParaRPr>
          </a:p>
          <a:p>
            <a:pPr>
              <a:defRPr/>
            </a:pPr>
            <a:r>
              <a:rPr lang="en-US" sz="1400" dirty="0">
                <a:solidFill>
                  <a:prstClr val="black"/>
                </a:solidFill>
                <a:latin typeface="Calibri"/>
              </a:rPr>
              <a:t>TOTAL  FIXED </a:t>
            </a:r>
          </a:p>
          <a:p>
            <a:pPr>
              <a:defRPr/>
            </a:pPr>
            <a:r>
              <a:rPr lang="en-US" sz="1400" dirty="0">
                <a:solidFill>
                  <a:prstClr val="black"/>
                </a:solidFill>
                <a:latin typeface="Calibri"/>
              </a:rPr>
              <a:t> $____________</a:t>
            </a:r>
          </a:p>
        </p:txBody>
      </p:sp>
      <p:sp>
        <p:nvSpPr>
          <p:cNvPr id="9" name="TextBox 8"/>
          <p:cNvSpPr txBox="1"/>
          <p:nvPr/>
        </p:nvSpPr>
        <p:spPr>
          <a:xfrm>
            <a:off x="6924091" y="666082"/>
            <a:ext cx="3024336" cy="2031325"/>
          </a:xfrm>
          <a:prstGeom prst="rect">
            <a:avLst/>
          </a:prstGeom>
          <a:noFill/>
          <a:ln w="38100">
            <a:solidFill>
              <a:schemeClr val="tx1"/>
            </a:solidFill>
          </a:ln>
        </p:spPr>
        <p:txBody>
          <a:bodyPr wrap="square">
            <a:spAutoFit/>
          </a:bodyPr>
          <a:lstStyle/>
          <a:p>
            <a:pPr>
              <a:defRPr/>
            </a:pPr>
            <a:r>
              <a:rPr lang="en-US" sz="1400" dirty="0">
                <a:solidFill>
                  <a:prstClr val="black"/>
                </a:solidFill>
                <a:latin typeface="Calibri"/>
              </a:rPr>
              <a:t>MONTHLY AVAILABLE INCOME</a:t>
            </a:r>
          </a:p>
          <a:p>
            <a:pPr>
              <a:defRPr/>
            </a:pPr>
            <a:r>
              <a:rPr lang="en-US" sz="1400" dirty="0">
                <a:solidFill>
                  <a:prstClr val="black"/>
                </a:solidFill>
                <a:latin typeface="Calibri"/>
              </a:rPr>
              <a:t>Total Monthly Net Income   $_____</a:t>
            </a:r>
          </a:p>
          <a:p>
            <a:pPr>
              <a:defRPr/>
            </a:pPr>
            <a:r>
              <a:rPr lang="en-US" sz="1400" dirty="0">
                <a:solidFill>
                  <a:prstClr val="black"/>
                </a:solidFill>
                <a:latin typeface="Calibri"/>
              </a:rPr>
              <a:t>Less Fixed Expenses       	    $_____</a:t>
            </a:r>
          </a:p>
          <a:p>
            <a:pPr>
              <a:defRPr/>
            </a:pPr>
            <a:r>
              <a:rPr lang="en-US" sz="1400" dirty="0">
                <a:solidFill>
                  <a:prstClr val="black"/>
                </a:solidFill>
                <a:latin typeface="Calibri"/>
              </a:rPr>
              <a:t>Less variable expenses         $_____</a:t>
            </a:r>
          </a:p>
          <a:p>
            <a:pPr>
              <a:defRPr/>
            </a:pPr>
            <a:endParaRPr lang="en-US" sz="1400" dirty="0">
              <a:solidFill>
                <a:prstClr val="black"/>
              </a:solidFill>
              <a:latin typeface="Calibri"/>
            </a:endParaRPr>
          </a:p>
          <a:p>
            <a:pPr>
              <a:defRPr/>
            </a:pPr>
            <a:endParaRPr lang="en-US" sz="1400" dirty="0">
              <a:solidFill>
                <a:prstClr val="black"/>
              </a:solidFill>
              <a:latin typeface="Calibri"/>
            </a:endParaRPr>
          </a:p>
          <a:p>
            <a:pPr>
              <a:defRPr/>
            </a:pPr>
            <a:r>
              <a:rPr lang="en-US" sz="1400" dirty="0">
                <a:solidFill>
                  <a:prstClr val="black"/>
                </a:solidFill>
                <a:latin typeface="Calibri"/>
              </a:rPr>
              <a:t>SURPLUS/DEFICIT</a:t>
            </a:r>
          </a:p>
          <a:p>
            <a:pPr>
              <a:defRPr/>
            </a:pPr>
            <a:r>
              <a:rPr lang="en-US" sz="1400" dirty="0">
                <a:solidFill>
                  <a:prstClr val="black"/>
                </a:solidFill>
                <a:latin typeface="Calibri"/>
              </a:rPr>
              <a:t> $____________</a:t>
            </a:r>
          </a:p>
          <a:p>
            <a:pPr>
              <a:defRPr/>
            </a:pPr>
            <a:endParaRPr lang="en-US" sz="1400" dirty="0">
              <a:solidFill>
                <a:prstClr val="black"/>
              </a:solidFill>
              <a:latin typeface="Calibri"/>
            </a:endParaRPr>
          </a:p>
        </p:txBody>
      </p:sp>
      <p:graphicFrame>
        <p:nvGraphicFramePr>
          <p:cNvPr id="10" name="Table 9"/>
          <p:cNvGraphicFramePr>
            <a:graphicFrameLocks noGrp="1"/>
          </p:cNvGraphicFramePr>
          <p:nvPr>
            <p:extLst>
              <p:ext uri="{D42A27DB-BD31-4B8C-83A1-F6EECF244321}">
                <p14:modId xmlns:p14="http://schemas.microsoft.com/office/powerpoint/2010/main" val="4044837944"/>
              </p:ext>
            </p:extLst>
          </p:nvPr>
        </p:nvGraphicFramePr>
        <p:xfrm>
          <a:off x="830424" y="2697407"/>
          <a:ext cx="10515599" cy="4107806"/>
        </p:xfrm>
        <a:graphic>
          <a:graphicData uri="http://schemas.openxmlformats.org/drawingml/2006/table">
            <a:tbl>
              <a:tblPr firstRow="1" bandRow="1">
                <a:tableStyleId>{5C22544A-7EE6-4342-B048-85BDC9FD1C3A}</a:tableStyleId>
              </a:tblPr>
              <a:tblGrid>
                <a:gridCol w="2712492">
                  <a:extLst>
                    <a:ext uri="{9D8B030D-6E8A-4147-A177-3AD203B41FA5}">
                      <a16:colId xmlns:a16="http://schemas.microsoft.com/office/drawing/2014/main" val="20000"/>
                    </a:ext>
                  </a:extLst>
                </a:gridCol>
                <a:gridCol w="2208843">
                  <a:extLst>
                    <a:ext uri="{9D8B030D-6E8A-4147-A177-3AD203B41FA5}">
                      <a16:colId xmlns:a16="http://schemas.microsoft.com/office/drawing/2014/main" val="20001"/>
                    </a:ext>
                  </a:extLst>
                </a:gridCol>
                <a:gridCol w="3366144">
                  <a:extLst>
                    <a:ext uri="{9D8B030D-6E8A-4147-A177-3AD203B41FA5}">
                      <a16:colId xmlns:a16="http://schemas.microsoft.com/office/drawing/2014/main" val="20002"/>
                    </a:ext>
                  </a:extLst>
                </a:gridCol>
                <a:gridCol w="2228120">
                  <a:extLst>
                    <a:ext uri="{9D8B030D-6E8A-4147-A177-3AD203B41FA5}">
                      <a16:colId xmlns:a16="http://schemas.microsoft.com/office/drawing/2014/main" val="20003"/>
                    </a:ext>
                  </a:extLst>
                </a:gridCol>
              </a:tblGrid>
              <a:tr h="450206">
                <a:tc>
                  <a:txBody>
                    <a:bodyPr/>
                    <a:lstStyle/>
                    <a:p>
                      <a:r>
                        <a:rPr lang="en-US" sz="1400" dirty="0"/>
                        <a:t>Flexible</a:t>
                      </a:r>
                      <a:r>
                        <a:rPr lang="en-US" sz="1400" baseline="0" dirty="0"/>
                        <a:t> Expenses</a:t>
                      </a:r>
                      <a:endParaRPr lang="en-CA" sz="1400" dirty="0"/>
                    </a:p>
                  </a:txBody>
                  <a:tcPr/>
                </a:tc>
                <a:tc>
                  <a:txBody>
                    <a:bodyPr/>
                    <a:lstStyle/>
                    <a:p>
                      <a:r>
                        <a:rPr lang="en-US" sz="1400" dirty="0"/>
                        <a:t>What</a:t>
                      </a:r>
                      <a:r>
                        <a:rPr lang="en-US" sz="1400" baseline="0" dirty="0"/>
                        <a:t> are you spending</a:t>
                      </a:r>
                      <a:endParaRPr lang="en-CA" sz="1400" dirty="0"/>
                    </a:p>
                  </a:txBody>
                  <a:tcPr/>
                </a:tc>
                <a:tc>
                  <a:txBody>
                    <a:bodyPr/>
                    <a:lstStyle/>
                    <a:p>
                      <a:r>
                        <a:rPr lang="en-US" sz="1400" dirty="0"/>
                        <a:t>Possibilities</a:t>
                      </a:r>
                      <a:endParaRPr lang="en-CA" sz="1400" dirty="0"/>
                    </a:p>
                  </a:txBody>
                  <a:tcPr/>
                </a:tc>
                <a:tc>
                  <a:txBody>
                    <a:bodyPr/>
                    <a:lstStyle/>
                    <a:p>
                      <a:r>
                        <a:rPr lang="en-US" sz="1400" dirty="0"/>
                        <a:t>Could be</a:t>
                      </a:r>
                      <a:endParaRPr lang="en-CA" sz="1400" dirty="0"/>
                    </a:p>
                  </a:txBody>
                  <a:tcPr/>
                </a:tc>
                <a:extLst>
                  <a:ext uri="{0D108BD9-81ED-4DB2-BD59-A6C34878D82A}">
                    <a16:rowId xmlns:a16="http://schemas.microsoft.com/office/drawing/2014/main" val="10000"/>
                  </a:ext>
                </a:extLst>
              </a:tr>
              <a:tr h="323314">
                <a:tc>
                  <a:txBody>
                    <a:bodyPr/>
                    <a:lstStyle/>
                    <a:p>
                      <a:r>
                        <a:rPr lang="en-US" sz="1200" dirty="0"/>
                        <a:t>Groceries</a:t>
                      </a:r>
                      <a:endParaRPr lang="en-CA" sz="1200" dirty="0"/>
                    </a:p>
                  </a:txBody>
                  <a:tcPr/>
                </a:tc>
                <a:tc>
                  <a:txBody>
                    <a:bodyPr/>
                    <a:lstStyle/>
                    <a:p>
                      <a:endParaRPr lang="en-CA" dirty="0"/>
                    </a:p>
                  </a:txBody>
                  <a:tcPr/>
                </a:tc>
                <a:tc>
                  <a:txBody>
                    <a:bodyPr/>
                    <a:lstStyle/>
                    <a:p>
                      <a:endParaRPr lang="en-CA" dirty="0"/>
                    </a:p>
                  </a:txBody>
                  <a:tcPr/>
                </a:tc>
                <a:tc>
                  <a:txBody>
                    <a:bodyPr/>
                    <a:lstStyle/>
                    <a:p>
                      <a:endParaRPr lang="en-CA" dirty="0"/>
                    </a:p>
                  </a:txBody>
                  <a:tcPr/>
                </a:tc>
                <a:extLst>
                  <a:ext uri="{0D108BD9-81ED-4DB2-BD59-A6C34878D82A}">
                    <a16:rowId xmlns:a16="http://schemas.microsoft.com/office/drawing/2014/main" val="10001"/>
                  </a:ext>
                </a:extLst>
              </a:tr>
              <a:tr h="323314">
                <a:tc>
                  <a:txBody>
                    <a:bodyPr/>
                    <a:lstStyle/>
                    <a:p>
                      <a:r>
                        <a:rPr lang="en-US" sz="1200" dirty="0"/>
                        <a:t>Laundry</a:t>
                      </a:r>
                      <a:endParaRPr lang="en-CA" sz="1200" dirty="0"/>
                    </a:p>
                  </a:txBody>
                  <a:tcPr/>
                </a:tc>
                <a:tc>
                  <a:txBody>
                    <a:bodyPr/>
                    <a:lstStyle/>
                    <a:p>
                      <a:endParaRPr lang="en-CA" dirty="0"/>
                    </a:p>
                  </a:txBody>
                  <a:tcPr/>
                </a:tc>
                <a:tc>
                  <a:txBody>
                    <a:bodyPr/>
                    <a:lstStyle/>
                    <a:p>
                      <a:endParaRPr lang="en-CA" dirty="0"/>
                    </a:p>
                  </a:txBody>
                  <a:tcPr/>
                </a:tc>
                <a:tc>
                  <a:txBody>
                    <a:bodyPr/>
                    <a:lstStyle/>
                    <a:p>
                      <a:endParaRPr lang="en-CA" dirty="0"/>
                    </a:p>
                  </a:txBody>
                  <a:tcPr/>
                </a:tc>
                <a:extLst>
                  <a:ext uri="{0D108BD9-81ED-4DB2-BD59-A6C34878D82A}">
                    <a16:rowId xmlns:a16="http://schemas.microsoft.com/office/drawing/2014/main" val="10002"/>
                  </a:ext>
                </a:extLst>
              </a:tr>
              <a:tr h="323314">
                <a:tc>
                  <a:txBody>
                    <a:bodyPr/>
                    <a:lstStyle/>
                    <a:p>
                      <a:r>
                        <a:rPr lang="en-US" sz="1200" dirty="0"/>
                        <a:t>Entertainment</a:t>
                      </a:r>
                      <a:endParaRPr lang="en-CA" sz="1200" dirty="0"/>
                    </a:p>
                  </a:txBody>
                  <a:tcPr/>
                </a:tc>
                <a:tc>
                  <a:txBody>
                    <a:bodyPr/>
                    <a:lstStyle/>
                    <a:p>
                      <a:endParaRPr lang="en-CA" dirty="0"/>
                    </a:p>
                  </a:txBody>
                  <a:tcPr/>
                </a:tc>
                <a:tc>
                  <a:txBody>
                    <a:bodyPr/>
                    <a:lstStyle/>
                    <a:p>
                      <a:endParaRPr lang="en-CA" dirty="0"/>
                    </a:p>
                  </a:txBody>
                  <a:tcPr/>
                </a:tc>
                <a:tc>
                  <a:txBody>
                    <a:bodyPr/>
                    <a:lstStyle/>
                    <a:p>
                      <a:endParaRPr lang="en-CA" dirty="0"/>
                    </a:p>
                  </a:txBody>
                  <a:tcPr/>
                </a:tc>
                <a:extLst>
                  <a:ext uri="{0D108BD9-81ED-4DB2-BD59-A6C34878D82A}">
                    <a16:rowId xmlns:a16="http://schemas.microsoft.com/office/drawing/2014/main" val="10003"/>
                  </a:ext>
                </a:extLst>
              </a:tr>
              <a:tr h="323314">
                <a:tc>
                  <a:txBody>
                    <a:bodyPr/>
                    <a:lstStyle/>
                    <a:p>
                      <a:r>
                        <a:rPr lang="en-CA" sz="1200" dirty="0"/>
                        <a:t>Transportation</a:t>
                      </a:r>
                    </a:p>
                  </a:txBody>
                  <a:tcPr/>
                </a:tc>
                <a:tc>
                  <a:txBody>
                    <a:bodyPr/>
                    <a:lstStyle/>
                    <a:p>
                      <a:endParaRPr lang="en-CA" dirty="0"/>
                    </a:p>
                  </a:txBody>
                  <a:tcPr/>
                </a:tc>
                <a:tc>
                  <a:txBody>
                    <a:bodyPr/>
                    <a:lstStyle/>
                    <a:p>
                      <a:endParaRPr lang="en-CA" dirty="0"/>
                    </a:p>
                  </a:txBody>
                  <a:tcPr/>
                </a:tc>
                <a:tc>
                  <a:txBody>
                    <a:bodyPr/>
                    <a:lstStyle/>
                    <a:p>
                      <a:endParaRPr lang="en-CA" dirty="0"/>
                    </a:p>
                  </a:txBody>
                  <a:tcPr/>
                </a:tc>
                <a:extLst>
                  <a:ext uri="{0D108BD9-81ED-4DB2-BD59-A6C34878D82A}">
                    <a16:rowId xmlns:a16="http://schemas.microsoft.com/office/drawing/2014/main" val="10004"/>
                  </a:ext>
                </a:extLst>
              </a:tr>
              <a:tr h="323314">
                <a:tc>
                  <a:txBody>
                    <a:bodyPr/>
                    <a:lstStyle/>
                    <a:p>
                      <a:r>
                        <a:rPr lang="en-US" sz="1200" dirty="0"/>
                        <a:t>Clothing</a:t>
                      </a:r>
                      <a:endParaRPr lang="en-CA" sz="1200" dirty="0"/>
                    </a:p>
                  </a:txBody>
                  <a:tcPr/>
                </a:tc>
                <a:tc>
                  <a:txBody>
                    <a:bodyPr/>
                    <a:lstStyle/>
                    <a:p>
                      <a:endParaRPr lang="en-CA" dirty="0"/>
                    </a:p>
                  </a:txBody>
                  <a:tcPr/>
                </a:tc>
                <a:tc>
                  <a:txBody>
                    <a:bodyPr/>
                    <a:lstStyle/>
                    <a:p>
                      <a:endParaRPr lang="en-CA" dirty="0"/>
                    </a:p>
                  </a:txBody>
                  <a:tcPr/>
                </a:tc>
                <a:tc>
                  <a:txBody>
                    <a:bodyPr/>
                    <a:lstStyle/>
                    <a:p>
                      <a:endParaRPr lang="en-CA" dirty="0"/>
                    </a:p>
                  </a:txBody>
                  <a:tcPr/>
                </a:tc>
                <a:extLst>
                  <a:ext uri="{0D108BD9-81ED-4DB2-BD59-A6C34878D82A}">
                    <a16:rowId xmlns:a16="http://schemas.microsoft.com/office/drawing/2014/main" val="10005"/>
                  </a:ext>
                </a:extLst>
              </a:tr>
              <a:tr h="323314">
                <a:tc>
                  <a:txBody>
                    <a:bodyPr/>
                    <a:lstStyle/>
                    <a:p>
                      <a:r>
                        <a:rPr lang="en-US" sz="1200" dirty="0"/>
                        <a:t>Personal Grooming</a:t>
                      </a:r>
                      <a:endParaRPr lang="en-CA" sz="1200" dirty="0"/>
                    </a:p>
                  </a:txBody>
                  <a:tcPr/>
                </a:tc>
                <a:tc>
                  <a:txBody>
                    <a:bodyPr/>
                    <a:lstStyle/>
                    <a:p>
                      <a:endParaRPr lang="en-CA" dirty="0"/>
                    </a:p>
                  </a:txBody>
                  <a:tcPr/>
                </a:tc>
                <a:tc>
                  <a:txBody>
                    <a:bodyPr/>
                    <a:lstStyle/>
                    <a:p>
                      <a:endParaRPr lang="en-CA" dirty="0"/>
                    </a:p>
                  </a:txBody>
                  <a:tcPr/>
                </a:tc>
                <a:tc>
                  <a:txBody>
                    <a:bodyPr/>
                    <a:lstStyle/>
                    <a:p>
                      <a:endParaRPr lang="en-CA" dirty="0"/>
                    </a:p>
                  </a:txBody>
                  <a:tcPr/>
                </a:tc>
                <a:extLst>
                  <a:ext uri="{0D108BD9-81ED-4DB2-BD59-A6C34878D82A}">
                    <a16:rowId xmlns:a16="http://schemas.microsoft.com/office/drawing/2014/main" val="10006"/>
                  </a:ext>
                </a:extLst>
              </a:tr>
              <a:tr h="323314">
                <a:tc>
                  <a:txBody>
                    <a:bodyPr/>
                    <a:lstStyle/>
                    <a:p>
                      <a:r>
                        <a:rPr lang="en-US" sz="1200" dirty="0"/>
                        <a:t>Pets</a:t>
                      </a:r>
                      <a:endParaRPr lang="en-CA" sz="1200" dirty="0"/>
                    </a:p>
                  </a:txBody>
                  <a:tcPr/>
                </a:tc>
                <a:tc>
                  <a:txBody>
                    <a:bodyPr/>
                    <a:lstStyle/>
                    <a:p>
                      <a:endParaRPr lang="en-CA" dirty="0"/>
                    </a:p>
                  </a:txBody>
                  <a:tcPr/>
                </a:tc>
                <a:tc>
                  <a:txBody>
                    <a:bodyPr/>
                    <a:lstStyle/>
                    <a:p>
                      <a:endParaRPr lang="en-CA" dirty="0"/>
                    </a:p>
                  </a:txBody>
                  <a:tcPr/>
                </a:tc>
                <a:tc>
                  <a:txBody>
                    <a:bodyPr/>
                    <a:lstStyle/>
                    <a:p>
                      <a:endParaRPr lang="en-CA" dirty="0"/>
                    </a:p>
                  </a:txBody>
                  <a:tcPr/>
                </a:tc>
                <a:extLst>
                  <a:ext uri="{0D108BD9-81ED-4DB2-BD59-A6C34878D82A}">
                    <a16:rowId xmlns:a16="http://schemas.microsoft.com/office/drawing/2014/main" val="10007"/>
                  </a:ext>
                </a:extLst>
              </a:tr>
              <a:tr h="323314">
                <a:tc>
                  <a:txBody>
                    <a:bodyPr/>
                    <a:lstStyle/>
                    <a:p>
                      <a:r>
                        <a:rPr lang="en-US" sz="1200" dirty="0"/>
                        <a:t>Other…..</a:t>
                      </a:r>
                      <a:endParaRPr lang="en-CA" sz="1200" dirty="0"/>
                    </a:p>
                  </a:txBody>
                  <a:tcPr/>
                </a:tc>
                <a:tc>
                  <a:txBody>
                    <a:bodyPr/>
                    <a:lstStyle/>
                    <a:p>
                      <a:endParaRPr lang="en-CA" dirty="0"/>
                    </a:p>
                  </a:txBody>
                  <a:tcPr/>
                </a:tc>
                <a:tc>
                  <a:txBody>
                    <a:bodyPr/>
                    <a:lstStyle/>
                    <a:p>
                      <a:endParaRPr lang="en-CA" dirty="0"/>
                    </a:p>
                  </a:txBody>
                  <a:tcPr/>
                </a:tc>
                <a:tc>
                  <a:txBody>
                    <a:bodyPr/>
                    <a:lstStyle/>
                    <a:p>
                      <a:endParaRPr lang="en-CA" dirty="0"/>
                    </a:p>
                  </a:txBody>
                  <a:tcPr/>
                </a:tc>
                <a:extLst>
                  <a:ext uri="{0D108BD9-81ED-4DB2-BD59-A6C34878D82A}">
                    <a16:rowId xmlns:a16="http://schemas.microsoft.com/office/drawing/2014/main" val="10008"/>
                  </a:ext>
                </a:extLst>
              </a:tr>
              <a:tr h="323314">
                <a:tc>
                  <a:txBody>
                    <a:bodyPr/>
                    <a:lstStyle/>
                    <a:p>
                      <a:r>
                        <a:rPr lang="en-CA" sz="1200" dirty="0"/>
                        <a:t>Credit</a:t>
                      </a:r>
                      <a:r>
                        <a:rPr lang="en-CA" sz="1200" baseline="0" dirty="0"/>
                        <a:t> Card &amp; loan payments</a:t>
                      </a:r>
                      <a:endParaRPr lang="en-CA" sz="1200" dirty="0"/>
                    </a:p>
                  </a:txBody>
                  <a:tcPr/>
                </a:tc>
                <a:tc>
                  <a:txBody>
                    <a:bodyPr/>
                    <a:lstStyle/>
                    <a:p>
                      <a:endParaRPr lang="en-CA" dirty="0"/>
                    </a:p>
                  </a:txBody>
                  <a:tcPr/>
                </a:tc>
                <a:tc>
                  <a:txBody>
                    <a:bodyPr/>
                    <a:lstStyle/>
                    <a:p>
                      <a:endParaRPr lang="en-CA" dirty="0"/>
                    </a:p>
                  </a:txBody>
                  <a:tcPr/>
                </a:tc>
                <a:tc>
                  <a:txBody>
                    <a:bodyPr/>
                    <a:lstStyle/>
                    <a:p>
                      <a:endParaRPr lang="en-CA" dirty="0"/>
                    </a:p>
                  </a:txBody>
                  <a:tcPr/>
                </a:tc>
                <a:extLst>
                  <a:ext uri="{0D108BD9-81ED-4DB2-BD59-A6C34878D82A}">
                    <a16:rowId xmlns:a16="http://schemas.microsoft.com/office/drawing/2014/main" val="10009"/>
                  </a:ext>
                </a:extLst>
              </a:tr>
              <a:tr h="323314">
                <a:tc>
                  <a:txBody>
                    <a:bodyPr/>
                    <a:lstStyle/>
                    <a:p>
                      <a:r>
                        <a:rPr lang="en-US" sz="1200" dirty="0"/>
                        <a:t>Total</a:t>
                      </a:r>
                      <a:endParaRPr lang="en-CA" sz="1200" dirty="0"/>
                    </a:p>
                  </a:txBody>
                  <a:tcPr/>
                </a:tc>
                <a:tc>
                  <a:txBody>
                    <a:bodyPr/>
                    <a:lstStyle/>
                    <a:p>
                      <a:endParaRPr lang="en-CA" dirty="0"/>
                    </a:p>
                  </a:txBody>
                  <a:tcPr/>
                </a:tc>
                <a:tc>
                  <a:txBody>
                    <a:bodyPr/>
                    <a:lstStyle/>
                    <a:p>
                      <a:endParaRPr lang="en-CA" dirty="0"/>
                    </a:p>
                  </a:txBody>
                  <a:tcPr/>
                </a:tc>
                <a:tc>
                  <a:txBody>
                    <a:bodyPr/>
                    <a:lstStyle/>
                    <a:p>
                      <a:endParaRPr lang="en-CA" dirty="0"/>
                    </a:p>
                  </a:txBody>
                  <a:tcPr/>
                </a:tc>
                <a:extLst>
                  <a:ext uri="{0D108BD9-81ED-4DB2-BD59-A6C34878D82A}">
                    <a16:rowId xmlns:a16="http://schemas.microsoft.com/office/drawing/2014/main" val="10010"/>
                  </a:ext>
                </a:extLst>
              </a:tr>
            </a:tbl>
          </a:graphicData>
        </a:graphic>
      </p:graphicFrame>
      <p:sp>
        <p:nvSpPr>
          <p:cNvPr id="2" name="TextBox 1">
            <a:extLst>
              <a:ext uri="{FF2B5EF4-FFF2-40B4-BE49-F238E27FC236}">
                <a16:creationId xmlns:a16="http://schemas.microsoft.com/office/drawing/2014/main" id="{CF58797E-E5A5-4FB9-87AB-64B4F7ABEC57}"/>
              </a:ext>
            </a:extLst>
          </p:cNvPr>
          <p:cNvSpPr txBox="1"/>
          <p:nvPr/>
        </p:nvSpPr>
        <p:spPr>
          <a:xfrm>
            <a:off x="3991796" y="205274"/>
            <a:ext cx="5999584" cy="461665"/>
          </a:xfrm>
          <a:prstGeom prst="rect">
            <a:avLst/>
          </a:prstGeom>
          <a:noFill/>
        </p:spPr>
        <p:txBody>
          <a:bodyPr wrap="square" rtlCol="0">
            <a:spAutoFit/>
          </a:bodyPr>
          <a:lstStyle/>
          <a:p>
            <a:r>
              <a:rPr lang="en-CA" sz="2400" b="1" dirty="0"/>
              <a:t>Monthly expense – work sheet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D7385E-A00F-48FE-A04E-A71E3147C894}"/>
              </a:ext>
            </a:extLst>
          </p:cNvPr>
          <p:cNvSpPr/>
          <p:nvPr/>
        </p:nvSpPr>
        <p:spPr>
          <a:xfrm>
            <a:off x="569167" y="1026367"/>
            <a:ext cx="7324531" cy="37856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Calibri" panose="020F0502020204030204"/>
                <a:ea typeface="+mn-ea"/>
                <a:cs typeface="+mn-cs"/>
              </a:rPr>
              <a:t>A good place to start with regards to income is to re-do your budget as if you had half of your income available. </a:t>
            </a:r>
          </a:p>
        </p:txBody>
      </p:sp>
      <p:pic>
        <p:nvPicPr>
          <p:cNvPr id="6" name="Picture 5">
            <a:extLst>
              <a:ext uri="{FF2B5EF4-FFF2-40B4-BE49-F238E27FC236}">
                <a16:creationId xmlns:a16="http://schemas.microsoft.com/office/drawing/2014/main" id="{E51391A3-C637-4F56-ADF1-CDE79AD63BED}"/>
              </a:ext>
            </a:extLst>
          </p:cNvPr>
          <p:cNvPicPr>
            <a:picLocks noChangeAspect="1"/>
          </p:cNvPicPr>
          <p:nvPr/>
        </p:nvPicPr>
        <p:blipFill rotWithShape="1">
          <a:blip r:embed="rId2"/>
          <a:srcRect t="18551" b="28459"/>
          <a:stretch/>
        </p:blipFill>
        <p:spPr>
          <a:xfrm>
            <a:off x="7590503" y="659679"/>
            <a:ext cx="3889511" cy="4519027"/>
          </a:xfrm>
          <a:prstGeom prst="rect">
            <a:avLst/>
          </a:prstGeom>
        </p:spPr>
      </p:pic>
    </p:spTree>
    <p:extLst>
      <p:ext uri="{BB962C8B-B14F-4D97-AF65-F5344CB8AC3E}">
        <p14:creationId xmlns:p14="http://schemas.microsoft.com/office/powerpoint/2010/main" val="3233352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D7385E-A00F-48FE-A04E-A71E3147C894}"/>
              </a:ext>
            </a:extLst>
          </p:cNvPr>
          <p:cNvSpPr/>
          <p:nvPr/>
        </p:nvSpPr>
        <p:spPr>
          <a:xfrm>
            <a:off x="569169" y="1008739"/>
            <a:ext cx="6522098"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Calibri" panose="020F0502020204030204"/>
                <a:ea typeface="+mn-ea"/>
                <a:cs typeface="+mn-cs"/>
              </a:rPr>
              <a:t>Surprises happen in life and not all of them are positive. Make your crisis budget as extreme as you think it needs to be.</a:t>
            </a:r>
          </a:p>
        </p:txBody>
      </p:sp>
      <p:pic>
        <p:nvPicPr>
          <p:cNvPr id="2" name="Picture 1">
            <a:extLst>
              <a:ext uri="{FF2B5EF4-FFF2-40B4-BE49-F238E27FC236}">
                <a16:creationId xmlns:a16="http://schemas.microsoft.com/office/drawing/2014/main" id="{837B234A-2CC7-4172-B53C-DEFB42B425B9}"/>
              </a:ext>
            </a:extLst>
          </p:cNvPr>
          <p:cNvPicPr>
            <a:picLocks noChangeAspect="1"/>
          </p:cNvPicPr>
          <p:nvPr/>
        </p:nvPicPr>
        <p:blipFill>
          <a:blip r:embed="rId2"/>
          <a:stretch>
            <a:fillRect/>
          </a:stretch>
        </p:blipFill>
        <p:spPr>
          <a:xfrm>
            <a:off x="6912077" y="1195234"/>
            <a:ext cx="4876800" cy="2933700"/>
          </a:xfrm>
          <a:prstGeom prst="rect">
            <a:avLst/>
          </a:prstGeom>
        </p:spPr>
      </p:pic>
    </p:spTree>
    <p:extLst>
      <p:ext uri="{BB962C8B-B14F-4D97-AF65-F5344CB8AC3E}">
        <p14:creationId xmlns:p14="http://schemas.microsoft.com/office/powerpoint/2010/main" val="4162009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6518" y="2266682"/>
            <a:ext cx="4559121"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solidFill>
                  <a:prstClr val="black"/>
                </a:solidFill>
                <a:effectLst/>
                <a:uLnTx/>
                <a:uFillTx/>
                <a:latin typeface="Calibri" panose="020F0502020204030204"/>
                <a:ea typeface="+mn-ea"/>
                <a:cs typeface="+mn-cs"/>
              </a:rPr>
              <a:t>Elena Jara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1" u="none" strike="noStrike" kern="1200" cap="none" spc="0" normalizeH="0" baseline="0" noProof="0" dirty="0">
                <a:ln>
                  <a:noFill/>
                </a:ln>
                <a:solidFill>
                  <a:prstClr val="black"/>
                </a:solidFill>
                <a:effectLst/>
                <a:uLnTx/>
                <a:uFillTx/>
                <a:latin typeface="Calibri" panose="020F0502020204030204"/>
                <a:ea typeface="+mn-ea"/>
                <a:cs typeface="+mn-cs"/>
              </a:rPr>
              <a:t>Director of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1" u="none" strike="noStrike" kern="1200" cap="none" spc="0" normalizeH="0" baseline="0" noProof="0" dirty="0">
                <a:ln>
                  <a:noFill/>
                </a:ln>
                <a:solidFill>
                  <a:prstClr val="black"/>
                </a:solidFill>
                <a:effectLst/>
                <a:uLnTx/>
                <a:uFillTx/>
                <a:latin typeface="Calibri" panose="020F0502020204030204"/>
                <a:ea typeface="+mn-ea"/>
                <a:cs typeface="+mn-cs"/>
              </a:rPr>
              <a:t>Credit Canada Debt Solutions</a:t>
            </a:r>
          </a:p>
        </p:txBody>
      </p:sp>
      <p:pic>
        <p:nvPicPr>
          <p:cNvPr id="3" name="Picture 2" descr="A person smiling for the camera&#10;&#10;Description automatically generated">
            <a:extLst>
              <a:ext uri="{FF2B5EF4-FFF2-40B4-BE49-F238E27FC236}">
                <a16:creationId xmlns:a16="http://schemas.microsoft.com/office/drawing/2014/main" id="{BD4668A9-17A3-4280-9466-032C9C6BA4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1910" y="162897"/>
            <a:ext cx="4919512" cy="5693423"/>
          </a:xfrm>
          <a:prstGeom prst="rect">
            <a:avLst/>
          </a:prstGeom>
        </p:spPr>
      </p:pic>
    </p:spTree>
    <p:extLst>
      <p:ext uri="{BB962C8B-B14F-4D97-AF65-F5344CB8AC3E}">
        <p14:creationId xmlns:p14="http://schemas.microsoft.com/office/powerpoint/2010/main" val="310041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2947C06D-6EB1-40BF-B445-AE87F3717C19}"/>
              </a:ext>
            </a:extLst>
          </p:cNvPr>
          <p:cNvGraphicFramePr>
            <a:graphicFrameLocks noGrp="1"/>
          </p:cNvGraphicFramePr>
          <p:nvPr/>
        </p:nvGraphicFramePr>
        <p:xfrm>
          <a:off x="1136262" y="713079"/>
          <a:ext cx="10217538" cy="5417526"/>
        </p:xfrm>
        <a:graphic>
          <a:graphicData uri="http://schemas.openxmlformats.org/drawingml/2006/table">
            <a:tbl>
              <a:tblPr firstRow="1" bandRow="1">
                <a:tableStyleId>{5C22544A-7EE6-4342-B048-85BDC9FD1C3A}</a:tableStyleId>
              </a:tblPr>
              <a:tblGrid>
                <a:gridCol w="5077502">
                  <a:extLst>
                    <a:ext uri="{9D8B030D-6E8A-4147-A177-3AD203B41FA5}">
                      <a16:colId xmlns:a16="http://schemas.microsoft.com/office/drawing/2014/main" val="988980056"/>
                    </a:ext>
                  </a:extLst>
                </a:gridCol>
                <a:gridCol w="5140036">
                  <a:extLst>
                    <a:ext uri="{9D8B030D-6E8A-4147-A177-3AD203B41FA5}">
                      <a16:colId xmlns:a16="http://schemas.microsoft.com/office/drawing/2014/main" val="4062186970"/>
                    </a:ext>
                  </a:extLst>
                </a:gridCol>
              </a:tblGrid>
              <a:tr h="4746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Regular Spending Budget</a:t>
                      </a:r>
                    </a:p>
                  </a:txBody>
                  <a:tcPr/>
                </a:tc>
                <a:tc>
                  <a:txBody>
                    <a:bodyPr/>
                    <a:lstStyle/>
                    <a:p>
                      <a:r>
                        <a:rPr lang="en-CA" dirty="0"/>
                        <a:t>Crisis Budget</a:t>
                      </a:r>
                    </a:p>
                  </a:txBody>
                  <a:tcPr/>
                </a:tc>
                <a:extLst>
                  <a:ext uri="{0D108BD9-81ED-4DB2-BD59-A6C34878D82A}">
                    <a16:rowId xmlns:a16="http://schemas.microsoft.com/office/drawing/2014/main" val="25201634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Income:                                                             </a:t>
                      </a:r>
                      <a:r>
                        <a:rPr lang="en-GB" sz="1800" b="1" dirty="0"/>
                        <a:t>$4000</a:t>
                      </a:r>
                    </a:p>
                  </a:txBody>
                  <a:tcPr/>
                </a:tc>
                <a:tc>
                  <a:txBody>
                    <a:bodyPr/>
                    <a:lstStyle/>
                    <a:p>
                      <a:r>
                        <a:rPr lang="en-CA" dirty="0"/>
                        <a:t>Income:                                                                     </a:t>
                      </a:r>
                      <a:r>
                        <a:rPr lang="en-CA" b="1" dirty="0"/>
                        <a:t>2000</a:t>
                      </a:r>
                    </a:p>
                  </a:txBody>
                  <a:tcPr/>
                </a:tc>
                <a:extLst>
                  <a:ext uri="{0D108BD9-81ED-4DB2-BD59-A6C34878D82A}">
                    <a16:rowId xmlns:a16="http://schemas.microsoft.com/office/drawing/2014/main" val="1386613361"/>
                  </a:ext>
                </a:extLst>
              </a:tr>
              <a:tr h="370840">
                <a:tc>
                  <a:txBody>
                    <a:bodyPr/>
                    <a:lstStyle/>
                    <a:p>
                      <a:pPr marL="0" indent="0">
                        <a:buFont typeface="Arial" panose="020B0604020202020204" pitchFamily="34" charset="0"/>
                        <a:buNone/>
                      </a:pPr>
                      <a:r>
                        <a:rPr lang="en-GB" sz="1800" dirty="0"/>
                        <a:t>Rent/Mortgage:                                               $1500</a:t>
                      </a:r>
                      <a:r>
                        <a:rPr lang="en-GB" sz="1800" baseline="0" dirty="0"/>
                        <a:t> </a:t>
                      </a:r>
                      <a:endParaRPr lang="en-GB" sz="1800" dirty="0"/>
                    </a:p>
                    <a:p>
                      <a:r>
                        <a:rPr lang="en-GB" sz="1800" dirty="0"/>
                        <a:t>Utilities:                                                               </a:t>
                      </a:r>
                      <a:r>
                        <a:rPr lang="en-GB" sz="1800" baseline="0" dirty="0"/>
                        <a:t>  </a:t>
                      </a:r>
                      <a:r>
                        <a:rPr lang="en-GB" sz="1800" dirty="0"/>
                        <a:t>200</a:t>
                      </a:r>
                    </a:p>
                    <a:p>
                      <a:r>
                        <a:rPr lang="en-GB" sz="1800" dirty="0"/>
                        <a:t>Internet/Cable TV:                                             </a:t>
                      </a:r>
                      <a:r>
                        <a:rPr lang="en-GB" sz="1800" baseline="0" dirty="0"/>
                        <a:t>  </a:t>
                      </a:r>
                      <a:r>
                        <a:rPr lang="en-GB" sz="1800" dirty="0"/>
                        <a:t>160</a:t>
                      </a:r>
                    </a:p>
                    <a:p>
                      <a:r>
                        <a:rPr lang="en-GB" sz="1800" dirty="0"/>
                        <a:t>Cell Phone Plan: </a:t>
                      </a:r>
                      <a:r>
                        <a:rPr lang="en-GB" sz="1800" baseline="0" dirty="0"/>
                        <a:t>                                                  </a:t>
                      </a:r>
                      <a:r>
                        <a:rPr lang="en-GB" sz="1800" dirty="0"/>
                        <a:t>200</a:t>
                      </a:r>
                    </a:p>
                    <a:p>
                      <a:r>
                        <a:rPr lang="en-GB" sz="1800" dirty="0"/>
                        <a:t>Insurance:                                                             250</a:t>
                      </a:r>
                    </a:p>
                    <a:p>
                      <a:r>
                        <a:rPr lang="en-GB" sz="1800" dirty="0"/>
                        <a:t>Car Payment:                                                        250</a:t>
                      </a:r>
                    </a:p>
                    <a:p>
                      <a:r>
                        <a:rPr lang="en-GB" sz="1800" dirty="0"/>
                        <a:t>Car maintenance: </a:t>
                      </a:r>
                      <a:r>
                        <a:rPr lang="en-GB" sz="1800" baseline="0" dirty="0"/>
                        <a:t>                                               </a:t>
                      </a:r>
                      <a:r>
                        <a:rPr lang="en-GB" sz="1800" dirty="0"/>
                        <a:t>100</a:t>
                      </a:r>
                    </a:p>
                    <a:p>
                      <a:r>
                        <a:rPr lang="en-GB" sz="1800" dirty="0"/>
                        <a:t>Gas:                                                                       </a:t>
                      </a:r>
                      <a:r>
                        <a:rPr lang="en-GB" sz="1800" baseline="0" dirty="0"/>
                        <a:t> </a:t>
                      </a:r>
                      <a:r>
                        <a:rPr lang="en-GB" sz="1800" dirty="0"/>
                        <a:t>160</a:t>
                      </a:r>
                    </a:p>
                    <a:p>
                      <a:r>
                        <a:rPr lang="en-GB" sz="1800" dirty="0"/>
                        <a:t>Clothes: </a:t>
                      </a:r>
                      <a:r>
                        <a:rPr lang="en-GB" sz="1800" baseline="0" dirty="0"/>
                        <a:t>                                                                </a:t>
                      </a:r>
                      <a:r>
                        <a:rPr lang="en-GB" sz="1800" dirty="0"/>
                        <a:t>100</a:t>
                      </a:r>
                    </a:p>
                    <a:p>
                      <a:r>
                        <a:rPr lang="en-GB" sz="1800" dirty="0"/>
                        <a:t>Groceries:                                                             350</a:t>
                      </a:r>
                    </a:p>
                    <a:p>
                      <a:r>
                        <a:rPr lang="en-GB" sz="1800" dirty="0"/>
                        <a:t>Meals Out: </a:t>
                      </a:r>
                      <a:r>
                        <a:rPr lang="en-GB" sz="1800" baseline="0" dirty="0"/>
                        <a:t>                                                           </a:t>
                      </a:r>
                      <a:r>
                        <a:rPr lang="en-GB" sz="1800" dirty="0"/>
                        <a:t>150</a:t>
                      </a:r>
                    </a:p>
                    <a:p>
                      <a:r>
                        <a:rPr lang="en-GB" sz="1800" dirty="0"/>
                        <a:t>Entertainment: </a:t>
                      </a:r>
                      <a:r>
                        <a:rPr lang="en-GB" sz="1800" baseline="0" dirty="0"/>
                        <a:t>                                                    </a:t>
                      </a:r>
                      <a:r>
                        <a:rPr lang="en-GB" sz="1800" dirty="0"/>
                        <a:t>250</a:t>
                      </a:r>
                    </a:p>
                    <a:p>
                      <a:r>
                        <a:rPr lang="en-GB" sz="1800" dirty="0"/>
                        <a:t>Gym: </a:t>
                      </a:r>
                      <a:r>
                        <a:rPr lang="en-GB" sz="1800" baseline="0" dirty="0"/>
                        <a:t>                                                                        </a:t>
                      </a:r>
                      <a:r>
                        <a:rPr lang="en-GB" sz="1800" dirty="0"/>
                        <a:t>40</a:t>
                      </a:r>
                    </a:p>
                    <a:p>
                      <a:r>
                        <a:rPr lang="en-GB" sz="1800" dirty="0"/>
                        <a:t>Other</a:t>
                      </a:r>
                      <a:r>
                        <a:rPr lang="en-GB" sz="1800" baseline="0" dirty="0"/>
                        <a:t> irregular expenses</a:t>
                      </a:r>
                      <a:r>
                        <a:rPr lang="en-GB" sz="1800" dirty="0"/>
                        <a:t>:                                   100</a:t>
                      </a:r>
                    </a:p>
                  </a:txBody>
                  <a:tcPr/>
                </a:tc>
                <a:tc>
                  <a:txBody>
                    <a:bodyPr/>
                    <a:lstStyle/>
                    <a:p>
                      <a:endParaRPr lang="en-CA" dirty="0"/>
                    </a:p>
                  </a:txBody>
                  <a:tcPr/>
                </a:tc>
                <a:extLst>
                  <a:ext uri="{0D108BD9-81ED-4DB2-BD59-A6C34878D82A}">
                    <a16:rowId xmlns:a16="http://schemas.microsoft.com/office/drawing/2014/main" val="3839837540"/>
                  </a:ext>
                </a:extLst>
              </a:tr>
              <a:tr h="370840">
                <a:tc>
                  <a:txBody>
                    <a:bodyPr/>
                    <a:lstStyle/>
                    <a:p>
                      <a:r>
                        <a:rPr lang="en-CA" dirty="0"/>
                        <a:t>Total Expense:                                                  $3810</a:t>
                      </a:r>
                    </a:p>
                    <a:p>
                      <a:r>
                        <a:rPr lang="en-CA" b="1" dirty="0"/>
                        <a:t>Surplus                                                                $190</a:t>
                      </a:r>
                    </a:p>
                  </a:txBody>
                  <a:tcPr/>
                </a:tc>
                <a:tc>
                  <a:txBody>
                    <a:bodyPr/>
                    <a:lstStyle/>
                    <a:p>
                      <a:r>
                        <a:rPr lang="en-CA" dirty="0"/>
                        <a:t>Total Expenses:                                                     $</a:t>
                      </a:r>
                    </a:p>
                    <a:p>
                      <a:endParaRPr lang="en-CA" b="1" dirty="0">
                        <a:solidFill>
                          <a:srgbClr val="FF0000"/>
                        </a:solidFill>
                      </a:endParaRPr>
                    </a:p>
                  </a:txBody>
                  <a:tcPr/>
                </a:tc>
                <a:extLst>
                  <a:ext uri="{0D108BD9-81ED-4DB2-BD59-A6C34878D82A}">
                    <a16:rowId xmlns:a16="http://schemas.microsoft.com/office/drawing/2014/main" val="3594824230"/>
                  </a:ext>
                </a:extLst>
              </a:tr>
            </a:tbl>
          </a:graphicData>
        </a:graphic>
      </p:graphicFrame>
    </p:spTree>
    <p:extLst>
      <p:ext uri="{BB962C8B-B14F-4D97-AF65-F5344CB8AC3E}">
        <p14:creationId xmlns:p14="http://schemas.microsoft.com/office/powerpoint/2010/main" val="1777764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CF235F-5013-4D45-96D3-6D2C8E307B26}"/>
              </a:ext>
            </a:extLst>
          </p:cNvPr>
          <p:cNvSpPr>
            <a:spLocks noGrp="1"/>
          </p:cNvSpPr>
          <p:nvPr>
            <p:ph type="sldNum" sz="quarter" idx="4294967295"/>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1660A6-8F14-48D6-966D-EC6B7188A2AD}" type="slidenum">
              <a:rPr kumimoji="0" lang="en-CA"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6" name="Table 6">
            <a:extLst>
              <a:ext uri="{FF2B5EF4-FFF2-40B4-BE49-F238E27FC236}">
                <a16:creationId xmlns:a16="http://schemas.microsoft.com/office/drawing/2014/main" id="{2947C06D-6EB1-40BF-B445-AE87F3717C19}"/>
              </a:ext>
            </a:extLst>
          </p:cNvPr>
          <p:cNvGraphicFramePr>
            <a:graphicFrameLocks noGrp="1"/>
          </p:cNvGraphicFramePr>
          <p:nvPr/>
        </p:nvGraphicFramePr>
        <p:xfrm>
          <a:off x="1136261" y="807493"/>
          <a:ext cx="10217538" cy="5913982"/>
        </p:xfrm>
        <a:graphic>
          <a:graphicData uri="http://schemas.openxmlformats.org/drawingml/2006/table">
            <a:tbl>
              <a:tblPr firstRow="1" bandRow="1">
                <a:tableStyleId>{5C22544A-7EE6-4342-B048-85BDC9FD1C3A}</a:tableStyleId>
              </a:tblPr>
              <a:tblGrid>
                <a:gridCol w="5077502">
                  <a:extLst>
                    <a:ext uri="{9D8B030D-6E8A-4147-A177-3AD203B41FA5}">
                      <a16:colId xmlns:a16="http://schemas.microsoft.com/office/drawing/2014/main" val="988980056"/>
                    </a:ext>
                  </a:extLst>
                </a:gridCol>
                <a:gridCol w="5140036">
                  <a:extLst>
                    <a:ext uri="{9D8B030D-6E8A-4147-A177-3AD203B41FA5}">
                      <a16:colId xmlns:a16="http://schemas.microsoft.com/office/drawing/2014/main" val="4062186970"/>
                    </a:ext>
                  </a:extLst>
                </a:gridCol>
              </a:tblGrid>
              <a:tr h="5181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Regular Spending Budget</a:t>
                      </a:r>
                    </a:p>
                  </a:txBody>
                  <a:tcPr/>
                </a:tc>
                <a:tc>
                  <a:txBody>
                    <a:bodyPr/>
                    <a:lstStyle/>
                    <a:p>
                      <a:r>
                        <a:rPr lang="en-CA" dirty="0"/>
                        <a:t>Crisis Budget</a:t>
                      </a:r>
                    </a:p>
                  </a:txBody>
                  <a:tcPr/>
                </a:tc>
                <a:extLst>
                  <a:ext uri="{0D108BD9-81ED-4DB2-BD59-A6C34878D82A}">
                    <a16:rowId xmlns:a16="http://schemas.microsoft.com/office/drawing/2014/main" val="2520163467"/>
                  </a:ext>
                </a:extLst>
              </a:tr>
              <a:tr h="4048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Income:                                                             </a:t>
                      </a:r>
                      <a:r>
                        <a:rPr lang="en-GB" sz="1800" b="1" dirty="0"/>
                        <a:t>$4000</a:t>
                      </a:r>
                    </a:p>
                  </a:txBody>
                  <a:tcPr/>
                </a:tc>
                <a:tc>
                  <a:txBody>
                    <a:bodyPr/>
                    <a:lstStyle/>
                    <a:p>
                      <a:r>
                        <a:rPr lang="en-CA" dirty="0"/>
                        <a:t>Income:                                                                    </a:t>
                      </a:r>
                      <a:r>
                        <a:rPr lang="en-CA" b="1" dirty="0"/>
                        <a:t>2000</a:t>
                      </a:r>
                    </a:p>
                  </a:txBody>
                  <a:tcPr/>
                </a:tc>
                <a:extLst>
                  <a:ext uri="{0D108BD9-81ED-4DB2-BD59-A6C34878D82A}">
                    <a16:rowId xmlns:a16="http://schemas.microsoft.com/office/drawing/2014/main" val="1386613361"/>
                  </a:ext>
                </a:extLst>
              </a:tr>
              <a:tr h="4292237">
                <a:tc>
                  <a:txBody>
                    <a:bodyPr/>
                    <a:lstStyle/>
                    <a:p>
                      <a:pPr marL="0" indent="0">
                        <a:buFont typeface="Arial" panose="020B0604020202020204" pitchFamily="34" charset="0"/>
                        <a:buNone/>
                      </a:pPr>
                      <a:r>
                        <a:rPr lang="en-GB" sz="1800" dirty="0"/>
                        <a:t>Rent/Mortgage:                                               $1500</a:t>
                      </a:r>
                      <a:r>
                        <a:rPr lang="en-GB" sz="1800" baseline="0" dirty="0"/>
                        <a:t> </a:t>
                      </a:r>
                      <a:endParaRPr lang="en-GB" sz="1800" dirty="0"/>
                    </a:p>
                    <a:p>
                      <a:r>
                        <a:rPr lang="en-GB" sz="1800" dirty="0"/>
                        <a:t>Utilities:                                                               </a:t>
                      </a:r>
                      <a:r>
                        <a:rPr lang="en-GB" sz="1800" baseline="0" dirty="0"/>
                        <a:t>  </a:t>
                      </a:r>
                      <a:r>
                        <a:rPr lang="en-GB" sz="1800" dirty="0"/>
                        <a:t>200</a:t>
                      </a:r>
                    </a:p>
                    <a:p>
                      <a:r>
                        <a:rPr lang="en-GB" sz="1800" dirty="0"/>
                        <a:t>Internet/Cable TV:                                             </a:t>
                      </a:r>
                      <a:r>
                        <a:rPr lang="en-GB" sz="1800" baseline="0" dirty="0"/>
                        <a:t>  </a:t>
                      </a:r>
                      <a:r>
                        <a:rPr lang="en-GB" sz="1800" dirty="0"/>
                        <a:t>160</a:t>
                      </a:r>
                    </a:p>
                    <a:p>
                      <a:r>
                        <a:rPr lang="en-GB" sz="1800" dirty="0"/>
                        <a:t>Cell Phone Plan: </a:t>
                      </a:r>
                      <a:r>
                        <a:rPr lang="en-GB" sz="1800" baseline="0" dirty="0"/>
                        <a:t>                                                  </a:t>
                      </a:r>
                      <a:r>
                        <a:rPr lang="en-GB" sz="1800" dirty="0"/>
                        <a:t>200</a:t>
                      </a:r>
                    </a:p>
                    <a:p>
                      <a:r>
                        <a:rPr lang="en-GB" sz="1800" dirty="0"/>
                        <a:t>Insurance:                                                             250</a:t>
                      </a:r>
                    </a:p>
                    <a:p>
                      <a:r>
                        <a:rPr lang="en-GB" sz="1800" dirty="0"/>
                        <a:t>Car Payment:                                                        250</a:t>
                      </a:r>
                    </a:p>
                    <a:p>
                      <a:r>
                        <a:rPr lang="en-GB" sz="1800" dirty="0"/>
                        <a:t>Car maintenance: </a:t>
                      </a:r>
                      <a:r>
                        <a:rPr lang="en-GB" sz="1800" baseline="0" dirty="0"/>
                        <a:t>                                               </a:t>
                      </a:r>
                      <a:r>
                        <a:rPr lang="en-GB" sz="1800" dirty="0"/>
                        <a:t>100</a:t>
                      </a:r>
                    </a:p>
                    <a:p>
                      <a:r>
                        <a:rPr lang="en-GB" sz="1800" dirty="0"/>
                        <a:t>Gas:                                                                       </a:t>
                      </a:r>
                      <a:r>
                        <a:rPr lang="en-GB" sz="1800" baseline="0" dirty="0"/>
                        <a:t> </a:t>
                      </a:r>
                      <a:r>
                        <a:rPr lang="en-GB" sz="1800" dirty="0"/>
                        <a:t>160</a:t>
                      </a:r>
                    </a:p>
                    <a:p>
                      <a:r>
                        <a:rPr lang="en-GB" sz="1800" dirty="0"/>
                        <a:t>Clothes: </a:t>
                      </a:r>
                      <a:r>
                        <a:rPr lang="en-GB" sz="1800" baseline="0" dirty="0"/>
                        <a:t>                                                                </a:t>
                      </a:r>
                      <a:r>
                        <a:rPr lang="en-GB" sz="1800" dirty="0"/>
                        <a:t>100</a:t>
                      </a:r>
                    </a:p>
                    <a:p>
                      <a:r>
                        <a:rPr lang="en-GB" sz="1800" dirty="0"/>
                        <a:t>Groceries:                                                             350</a:t>
                      </a:r>
                    </a:p>
                    <a:p>
                      <a:r>
                        <a:rPr lang="en-GB" sz="1800" dirty="0"/>
                        <a:t>Meals Out: </a:t>
                      </a:r>
                      <a:r>
                        <a:rPr lang="en-GB" sz="1800" baseline="0" dirty="0"/>
                        <a:t>                                                           </a:t>
                      </a:r>
                      <a:r>
                        <a:rPr lang="en-GB" sz="1800" dirty="0"/>
                        <a:t>150</a:t>
                      </a:r>
                    </a:p>
                    <a:p>
                      <a:r>
                        <a:rPr lang="en-GB" sz="1800" dirty="0"/>
                        <a:t>Entertainment: </a:t>
                      </a:r>
                      <a:r>
                        <a:rPr lang="en-GB" sz="1800" baseline="0" dirty="0"/>
                        <a:t>                                                    </a:t>
                      </a:r>
                      <a:r>
                        <a:rPr lang="en-GB" sz="1800" dirty="0"/>
                        <a:t>250</a:t>
                      </a:r>
                    </a:p>
                    <a:p>
                      <a:r>
                        <a:rPr lang="en-GB" sz="1800" dirty="0"/>
                        <a:t>Gym: </a:t>
                      </a:r>
                      <a:r>
                        <a:rPr lang="en-GB" sz="1800" baseline="0" dirty="0"/>
                        <a:t>                                                                        </a:t>
                      </a:r>
                      <a:r>
                        <a:rPr lang="en-GB" sz="1800" dirty="0"/>
                        <a:t>40</a:t>
                      </a:r>
                    </a:p>
                    <a:p>
                      <a:r>
                        <a:rPr lang="en-GB" sz="1800" dirty="0"/>
                        <a:t>Other</a:t>
                      </a:r>
                      <a:r>
                        <a:rPr lang="en-GB" sz="1800" baseline="0" dirty="0"/>
                        <a:t> irregular expenses</a:t>
                      </a:r>
                      <a:r>
                        <a:rPr lang="en-GB" sz="1800" dirty="0"/>
                        <a:t>:                                   100</a:t>
                      </a:r>
                    </a:p>
                  </a:txBody>
                  <a:tcPr/>
                </a:tc>
                <a:tc>
                  <a:txBody>
                    <a:bodyPr/>
                    <a:lstStyle/>
                    <a:p>
                      <a:endParaRPr lang="en-CA" dirty="0"/>
                    </a:p>
                  </a:txBody>
                  <a:tcPr/>
                </a:tc>
                <a:extLst>
                  <a:ext uri="{0D108BD9-81ED-4DB2-BD59-A6C34878D82A}">
                    <a16:rowId xmlns:a16="http://schemas.microsoft.com/office/drawing/2014/main" val="3839837540"/>
                  </a:ext>
                </a:extLst>
              </a:tr>
              <a:tr h="698736">
                <a:tc>
                  <a:txBody>
                    <a:bodyPr/>
                    <a:lstStyle/>
                    <a:p>
                      <a:r>
                        <a:rPr lang="en-CA" dirty="0"/>
                        <a:t>Total Expense:                                                  $3810</a:t>
                      </a:r>
                    </a:p>
                    <a:p>
                      <a:r>
                        <a:rPr lang="en-CA" b="1" dirty="0"/>
                        <a:t>Surplus                                                                $190</a:t>
                      </a:r>
                    </a:p>
                  </a:txBody>
                  <a:tcPr/>
                </a:tc>
                <a:tc>
                  <a:txBody>
                    <a:bodyPr/>
                    <a:lstStyle/>
                    <a:p>
                      <a:r>
                        <a:rPr lang="en-CA" dirty="0"/>
                        <a:t>Total Expenses:                                                    $</a:t>
                      </a:r>
                    </a:p>
                    <a:p>
                      <a:endParaRPr lang="en-CA" b="1" dirty="0">
                        <a:solidFill>
                          <a:srgbClr val="FF0000"/>
                        </a:solidFill>
                      </a:endParaRPr>
                    </a:p>
                  </a:txBody>
                  <a:tcPr/>
                </a:tc>
                <a:extLst>
                  <a:ext uri="{0D108BD9-81ED-4DB2-BD59-A6C34878D82A}">
                    <a16:rowId xmlns:a16="http://schemas.microsoft.com/office/drawing/2014/main" val="3594824230"/>
                  </a:ext>
                </a:extLst>
              </a:tr>
            </a:tbl>
          </a:graphicData>
        </a:graphic>
      </p:graphicFrame>
      <p:sp>
        <p:nvSpPr>
          <p:cNvPr id="3" name="TextBox 2"/>
          <p:cNvSpPr txBox="1"/>
          <p:nvPr/>
        </p:nvSpPr>
        <p:spPr>
          <a:xfrm>
            <a:off x="1136262" y="5193"/>
            <a:ext cx="10217538" cy="707886"/>
          </a:xfrm>
          <a:prstGeom prst="rect">
            <a:avLst/>
          </a:prstGeom>
          <a:solidFill>
            <a:srgbClr val="FFC000"/>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What can we ask about deferring temporarily?</a:t>
            </a:r>
            <a:endParaRPr kumimoji="0" lang="en-CA"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1136260" y="1796845"/>
            <a:ext cx="5015156" cy="259773"/>
          </a:xfrm>
          <a:prstGeom prst="rect">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1136260" y="3157016"/>
            <a:ext cx="5015156" cy="259773"/>
          </a:xfrm>
          <a:prstGeom prst="rect">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69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2000"/>
                            </p:stCondLst>
                            <p:childTnLst>
                              <p:par>
                                <p:cTn id="15" presetID="10" presetClass="entr" presetSubtype="0" fill="hold" grpId="0" nodeType="after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CF235F-5013-4D45-96D3-6D2C8E307B26}"/>
              </a:ext>
            </a:extLst>
          </p:cNvPr>
          <p:cNvSpPr>
            <a:spLocks noGrp="1"/>
          </p:cNvSpPr>
          <p:nvPr>
            <p:ph type="sldNum" sz="quarter" idx="4294967295"/>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D1660A6-8F14-48D6-966D-EC6B7188A2AD}" type="slidenum">
              <a:rPr kumimoji="0" lang="en-CA"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6" name="Table 6">
            <a:extLst>
              <a:ext uri="{FF2B5EF4-FFF2-40B4-BE49-F238E27FC236}">
                <a16:creationId xmlns:a16="http://schemas.microsoft.com/office/drawing/2014/main" id="{2947C06D-6EB1-40BF-B445-AE87F3717C19}"/>
              </a:ext>
            </a:extLst>
          </p:cNvPr>
          <p:cNvGraphicFramePr>
            <a:graphicFrameLocks noGrp="1"/>
          </p:cNvGraphicFramePr>
          <p:nvPr/>
        </p:nvGraphicFramePr>
        <p:xfrm>
          <a:off x="1136261" y="807493"/>
          <a:ext cx="10217538" cy="5913982"/>
        </p:xfrm>
        <a:graphic>
          <a:graphicData uri="http://schemas.openxmlformats.org/drawingml/2006/table">
            <a:tbl>
              <a:tblPr firstRow="1" bandRow="1">
                <a:tableStyleId>{5C22544A-7EE6-4342-B048-85BDC9FD1C3A}</a:tableStyleId>
              </a:tblPr>
              <a:tblGrid>
                <a:gridCol w="5077502">
                  <a:extLst>
                    <a:ext uri="{9D8B030D-6E8A-4147-A177-3AD203B41FA5}">
                      <a16:colId xmlns:a16="http://schemas.microsoft.com/office/drawing/2014/main" val="988980056"/>
                    </a:ext>
                  </a:extLst>
                </a:gridCol>
                <a:gridCol w="5140036">
                  <a:extLst>
                    <a:ext uri="{9D8B030D-6E8A-4147-A177-3AD203B41FA5}">
                      <a16:colId xmlns:a16="http://schemas.microsoft.com/office/drawing/2014/main" val="4062186970"/>
                    </a:ext>
                  </a:extLst>
                </a:gridCol>
              </a:tblGrid>
              <a:tr h="5181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Regular Spending Budget</a:t>
                      </a:r>
                    </a:p>
                  </a:txBody>
                  <a:tcPr/>
                </a:tc>
                <a:tc>
                  <a:txBody>
                    <a:bodyPr/>
                    <a:lstStyle/>
                    <a:p>
                      <a:r>
                        <a:rPr lang="en-CA" dirty="0"/>
                        <a:t>Crisis Budget</a:t>
                      </a:r>
                    </a:p>
                  </a:txBody>
                  <a:tcPr/>
                </a:tc>
                <a:extLst>
                  <a:ext uri="{0D108BD9-81ED-4DB2-BD59-A6C34878D82A}">
                    <a16:rowId xmlns:a16="http://schemas.microsoft.com/office/drawing/2014/main" val="2520163467"/>
                  </a:ext>
                </a:extLst>
              </a:tr>
              <a:tr h="4048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Income:                                                             </a:t>
                      </a:r>
                      <a:r>
                        <a:rPr lang="en-GB" sz="1800" b="1" dirty="0"/>
                        <a:t>$4000</a:t>
                      </a:r>
                    </a:p>
                  </a:txBody>
                  <a:tcPr/>
                </a:tc>
                <a:tc>
                  <a:txBody>
                    <a:bodyPr/>
                    <a:lstStyle/>
                    <a:p>
                      <a:r>
                        <a:rPr lang="en-CA" dirty="0"/>
                        <a:t>Income:                                                                    </a:t>
                      </a:r>
                      <a:r>
                        <a:rPr lang="en-CA" b="1" dirty="0"/>
                        <a:t>2000</a:t>
                      </a:r>
                    </a:p>
                  </a:txBody>
                  <a:tcPr/>
                </a:tc>
                <a:extLst>
                  <a:ext uri="{0D108BD9-81ED-4DB2-BD59-A6C34878D82A}">
                    <a16:rowId xmlns:a16="http://schemas.microsoft.com/office/drawing/2014/main" val="1386613361"/>
                  </a:ext>
                </a:extLst>
              </a:tr>
              <a:tr h="4292237">
                <a:tc>
                  <a:txBody>
                    <a:bodyPr/>
                    <a:lstStyle/>
                    <a:p>
                      <a:pPr marL="0" indent="0">
                        <a:buFont typeface="Arial" panose="020B0604020202020204" pitchFamily="34" charset="0"/>
                        <a:buNone/>
                      </a:pPr>
                      <a:r>
                        <a:rPr lang="en-GB" sz="1800" dirty="0"/>
                        <a:t>Rent/Mortgage:                                               $1500</a:t>
                      </a:r>
                      <a:r>
                        <a:rPr lang="en-GB" sz="1800" baseline="0" dirty="0"/>
                        <a:t> </a:t>
                      </a:r>
                      <a:endParaRPr lang="en-GB" sz="1800" dirty="0"/>
                    </a:p>
                    <a:p>
                      <a:r>
                        <a:rPr lang="en-GB" sz="1800" dirty="0"/>
                        <a:t>Utilities:                                                               </a:t>
                      </a:r>
                      <a:r>
                        <a:rPr lang="en-GB" sz="1800" baseline="0" dirty="0"/>
                        <a:t>  </a:t>
                      </a:r>
                      <a:r>
                        <a:rPr lang="en-GB" sz="1800" dirty="0"/>
                        <a:t>200</a:t>
                      </a:r>
                    </a:p>
                    <a:p>
                      <a:r>
                        <a:rPr lang="en-GB" sz="1800" dirty="0"/>
                        <a:t>Internet/Cable TV:                                             </a:t>
                      </a:r>
                      <a:r>
                        <a:rPr lang="en-GB" sz="1800" baseline="0" dirty="0"/>
                        <a:t>  </a:t>
                      </a:r>
                      <a:r>
                        <a:rPr lang="en-GB" sz="1800" dirty="0"/>
                        <a:t>160</a:t>
                      </a:r>
                    </a:p>
                    <a:p>
                      <a:r>
                        <a:rPr lang="en-GB" sz="1800" dirty="0"/>
                        <a:t>Cell Phone Plan: </a:t>
                      </a:r>
                      <a:r>
                        <a:rPr lang="en-GB" sz="1800" baseline="0" dirty="0"/>
                        <a:t>                                                  </a:t>
                      </a:r>
                      <a:r>
                        <a:rPr lang="en-GB" sz="1800" dirty="0"/>
                        <a:t>200</a:t>
                      </a:r>
                    </a:p>
                    <a:p>
                      <a:r>
                        <a:rPr lang="en-GB" sz="1800" dirty="0"/>
                        <a:t>Insurance:                                                             250</a:t>
                      </a:r>
                    </a:p>
                    <a:p>
                      <a:r>
                        <a:rPr lang="en-GB" sz="1800" dirty="0"/>
                        <a:t>Car Payment:                                                        250</a:t>
                      </a:r>
                    </a:p>
                    <a:p>
                      <a:r>
                        <a:rPr lang="en-GB" sz="1800" dirty="0"/>
                        <a:t>Car maintenance: </a:t>
                      </a:r>
                      <a:r>
                        <a:rPr lang="en-GB" sz="1800" baseline="0" dirty="0"/>
                        <a:t>                                               </a:t>
                      </a:r>
                      <a:r>
                        <a:rPr lang="en-GB" sz="1800" dirty="0"/>
                        <a:t>100</a:t>
                      </a:r>
                    </a:p>
                    <a:p>
                      <a:r>
                        <a:rPr lang="en-GB" sz="1800" dirty="0"/>
                        <a:t>Gas:                                                                       </a:t>
                      </a:r>
                      <a:r>
                        <a:rPr lang="en-GB" sz="1800" baseline="0" dirty="0"/>
                        <a:t> </a:t>
                      </a:r>
                      <a:r>
                        <a:rPr lang="en-GB" sz="1800" dirty="0"/>
                        <a:t>160</a:t>
                      </a:r>
                    </a:p>
                    <a:p>
                      <a:r>
                        <a:rPr lang="en-GB" sz="1800" dirty="0"/>
                        <a:t>Clothes: </a:t>
                      </a:r>
                      <a:r>
                        <a:rPr lang="en-GB" sz="1800" baseline="0" dirty="0"/>
                        <a:t>                                                                </a:t>
                      </a:r>
                      <a:r>
                        <a:rPr lang="en-GB" sz="1800" dirty="0"/>
                        <a:t>100</a:t>
                      </a:r>
                    </a:p>
                    <a:p>
                      <a:r>
                        <a:rPr lang="en-GB" sz="1800" dirty="0"/>
                        <a:t>Groceries:                                                             350</a:t>
                      </a:r>
                    </a:p>
                    <a:p>
                      <a:r>
                        <a:rPr lang="en-GB" sz="1800" dirty="0"/>
                        <a:t>Meals Out: </a:t>
                      </a:r>
                      <a:r>
                        <a:rPr lang="en-GB" sz="1800" baseline="0" dirty="0"/>
                        <a:t>                                                           </a:t>
                      </a:r>
                      <a:r>
                        <a:rPr lang="en-GB" sz="1800" dirty="0"/>
                        <a:t>150</a:t>
                      </a:r>
                    </a:p>
                    <a:p>
                      <a:r>
                        <a:rPr lang="en-GB" sz="1800" dirty="0"/>
                        <a:t>Entertainment: </a:t>
                      </a:r>
                      <a:r>
                        <a:rPr lang="en-GB" sz="1800" baseline="0" dirty="0"/>
                        <a:t>                                                    </a:t>
                      </a:r>
                      <a:r>
                        <a:rPr lang="en-GB" sz="1800" dirty="0"/>
                        <a:t>250</a:t>
                      </a:r>
                    </a:p>
                    <a:p>
                      <a:r>
                        <a:rPr lang="en-GB" sz="1800" dirty="0"/>
                        <a:t>Gym: </a:t>
                      </a:r>
                      <a:r>
                        <a:rPr lang="en-GB" sz="1800" baseline="0" dirty="0"/>
                        <a:t>                                                                        </a:t>
                      </a:r>
                      <a:r>
                        <a:rPr lang="en-GB" sz="1800" dirty="0"/>
                        <a:t>40</a:t>
                      </a:r>
                    </a:p>
                    <a:p>
                      <a:r>
                        <a:rPr lang="en-GB" sz="1800" dirty="0"/>
                        <a:t>Other</a:t>
                      </a:r>
                      <a:r>
                        <a:rPr lang="en-GB" sz="1800" baseline="0" dirty="0"/>
                        <a:t> irregular expenses</a:t>
                      </a:r>
                      <a:r>
                        <a:rPr lang="en-GB" sz="1800" dirty="0"/>
                        <a:t>:                                   100</a:t>
                      </a:r>
                    </a:p>
                  </a:txBody>
                  <a:tcPr/>
                </a:tc>
                <a:tc>
                  <a:txBody>
                    <a:bodyPr/>
                    <a:lstStyle/>
                    <a:p>
                      <a:endParaRPr lang="en-CA" dirty="0"/>
                    </a:p>
                  </a:txBody>
                  <a:tcPr/>
                </a:tc>
                <a:extLst>
                  <a:ext uri="{0D108BD9-81ED-4DB2-BD59-A6C34878D82A}">
                    <a16:rowId xmlns:a16="http://schemas.microsoft.com/office/drawing/2014/main" val="3839837540"/>
                  </a:ext>
                </a:extLst>
              </a:tr>
              <a:tr h="698736">
                <a:tc>
                  <a:txBody>
                    <a:bodyPr/>
                    <a:lstStyle/>
                    <a:p>
                      <a:r>
                        <a:rPr lang="en-CA" dirty="0"/>
                        <a:t>Total Expense:                                                  $3810</a:t>
                      </a:r>
                    </a:p>
                    <a:p>
                      <a:r>
                        <a:rPr lang="en-CA" b="1" dirty="0"/>
                        <a:t>Surplus                                                                $190</a:t>
                      </a:r>
                    </a:p>
                  </a:txBody>
                  <a:tcPr/>
                </a:tc>
                <a:tc>
                  <a:txBody>
                    <a:bodyPr/>
                    <a:lstStyle/>
                    <a:p>
                      <a:r>
                        <a:rPr lang="en-CA" dirty="0"/>
                        <a:t>Total Expenses:                                                    $</a:t>
                      </a:r>
                    </a:p>
                    <a:p>
                      <a:endParaRPr lang="en-CA" b="1" dirty="0">
                        <a:solidFill>
                          <a:srgbClr val="FF0000"/>
                        </a:solidFill>
                      </a:endParaRPr>
                    </a:p>
                  </a:txBody>
                  <a:tcPr/>
                </a:tc>
                <a:extLst>
                  <a:ext uri="{0D108BD9-81ED-4DB2-BD59-A6C34878D82A}">
                    <a16:rowId xmlns:a16="http://schemas.microsoft.com/office/drawing/2014/main" val="3594824230"/>
                  </a:ext>
                </a:extLst>
              </a:tr>
            </a:tbl>
          </a:graphicData>
        </a:graphic>
      </p:graphicFrame>
      <p:sp>
        <p:nvSpPr>
          <p:cNvPr id="3" name="TextBox 2"/>
          <p:cNvSpPr txBox="1"/>
          <p:nvPr/>
        </p:nvSpPr>
        <p:spPr>
          <a:xfrm>
            <a:off x="1136262" y="5193"/>
            <a:ext cx="10217538" cy="707886"/>
          </a:xfrm>
          <a:prstGeom prst="rect">
            <a:avLst/>
          </a:prstGeom>
          <a:solidFill>
            <a:srgbClr val="FFC000"/>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What can we ask about deferring temporarily?</a:t>
            </a:r>
            <a:endParaRPr kumimoji="0" lang="en-CA"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1136260" y="1796845"/>
            <a:ext cx="5015156" cy="259773"/>
          </a:xfrm>
          <a:prstGeom prst="rect">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1136260" y="3157016"/>
            <a:ext cx="5015156" cy="259773"/>
          </a:xfrm>
          <a:prstGeom prst="rect">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136260" y="1704109"/>
            <a:ext cx="10096313" cy="707886"/>
          </a:xfrm>
          <a:prstGeom prst="rect">
            <a:avLst/>
          </a:prstGeom>
          <a:solidFill>
            <a:srgbClr val="EEF0B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Rent/Mortgage:         $1500</a:t>
            </a:r>
            <a:endParaRPr kumimoji="0" lang="en-CA"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1136260" y="2932959"/>
            <a:ext cx="10096313" cy="707886"/>
          </a:xfrm>
          <a:prstGeom prst="rect">
            <a:avLst/>
          </a:prstGeom>
          <a:solidFill>
            <a:srgbClr val="EEF0B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Car Payment:                $250</a:t>
            </a:r>
            <a:endParaRPr kumimoji="0" lang="en-CA"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50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2947C06D-6EB1-40BF-B445-AE87F3717C19}"/>
              </a:ext>
            </a:extLst>
          </p:cNvPr>
          <p:cNvGraphicFramePr>
            <a:graphicFrameLocks noGrp="1"/>
          </p:cNvGraphicFramePr>
          <p:nvPr/>
        </p:nvGraphicFramePr>
        <p:xfrm>
          <a:off x="1136262" y="862946"/>
          <a:ext cx="10217538" cy="5417526"/>
        </p:xfrm>
        <a:graphic>
          <a:graphicData uri="http://schemas.openxmlformats.org/drawingml/2006/table">
            <a:tbl>
              <a:tblPr firstRow="1" bandRow="1">
                <a:tableStyleId>{5C22544A-7EE6-4342-B048-85BDC9FD1C3A}</a:tableStyleId>
              </a:tblPr>
              <a:tblGrid>
                <a:gridCol w="5077502">
                  <a:extLst>
                    <a:ext uri="{9D8B030D-6E8A-4147-A177-3AD203B41FA5}">
                      <a16:colId xmlns:a16="http://schemas.microsoft.com/office/drawing/2014/main" val="988980056"/>
                    </a:ext>
                  </a:extLst>
                </a:gridCol>
                <a:gridCol w="5140036">
                  <a:extLst>
                    <a:ext uri="{9D8B030D-6E8A-4147-A177-3AD203B41FA5}">
                      <a16:colId xmlns:a16="http://schemas.microsoft.com/office/drawing/2014/main" val="4062186970"/>
                    </a:ext>
                  </a:extLst>
                </a:gridCol>
              </a:tblGrid>
              <a:tr h="4746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Regular Spending Budget</a:t>
                      </a:r>
                    </a:p>
                  </a:txBody>
                  <a:tcPr/>
                </a:tc>
                <a:tc>
                  <a:txBody>
                    <a:bodyPr/>
                    <a:lstStyle/>
                    <a:p>
                      <a:r>
                        <a:rPr lang="en-CA" dirty="0"/>
                        <a:t>Crisis Budget</a:t>
                      </a:r>
                    </a:p>
                  </a:txBody>
                  <a:tcPr/>
                </a:tc>
                <a:extLst>
                  <a:ext uri="{0D108BD9-81ED-4DB2-BD59-A6C34878D82A}">
                    <a16:rowId xmlns:a16="http://schemas.microsoft.com/office/drawing/2014/main" val="25201634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Income:                                                             </a:t>
                      </a:r>
                      <a:r>
                        <a:rPr lang="en-GB" sz="1800" b="1" dirty="0"/>
                        <a:t>$4000</a:t>
                      </a:r>
                    </a:p>
                  </a:txBody>
                  <a:tcPr/>
                </a:tc>
                <a:tc>
                  <a:txBody>
                    <a:bodyPr/>
                    <a:lstStyle/>
                    <a:p>
                      <a:r>
                        <a:rPr lang="en-CA" dirty="0"/>
                        <a:t>Income:                                                                    </a:t>
                      </a:r>
                      <a:r>
                        <a:rPr lang="en-CA" b="1" dirty="0"/>
                        <a:t>2000</a:t>
                      </a:r>
                    </a:p>
                  </a:txBody>
                  <a:tcPr/>
                </a:tc>
                <a:extLst>
                  <a:ext uri="{0D108BD9-81ED-4DB2-BD59-A6C34878D82A}">
                    <a16:rowId xmlns:a16="http://schemas.microsoft.com/office/drawing/2014/main" val="1386613361"/>
                  </a:ext>
                </a:extLst>
              </a:tr>
              <a:tr h="370840">
                <a:tc>
                  <a:txBody>
                    <a:bodyPr/>
                    <a:lstStyle/>
                    <a:p>
                      <a:pPr marL="0" indent="0">
                        <a:buFont typeface="Arial" panose="020B0604020202020204" pitchFamily="34" charset="0"/>
                        <a:buNone/>
                      </a:pPr>
                      <a:r>
                        <a:rPr lang="en-GB" sz="1800" dirty="0"/>
                        <a:t>Rent/Mortgage:                                               $1500</a:t>
                      </a:r>
                      <a:r>
                        <a:rPr lang="en-GB" sz="1800" baseline="0" dirty="0"/>
                        <a:t> </a:t>
                      </a:r>
                      <a:endParaRPr lang="en-GB" sz="1800" dirty="0"/>
                    </a:p>
                    <a:p>
                      <a:r>
                        <a:rPr lang="en-GB" sz="1800" dirty="0"/>
                        <a:t>Utilities:                                                               </a:t>
                      </a:r>
                      <a:r>
                        <a:rPr lang="en-GB" sz="1800" baseline="0" dirty="0"/>
                        <a:t>  </a:t>
                      </a:r>
                      <a:r>
                        <a:rPr lang="en-GB" sz="1800" dirty="0"/>
                        <a:t>200</a:t>
                      </a:r>
                    </a:p>
                    <a:p>
                      <a:r>
                        <a:rPr lang="en-GB" sz="1800" dirty="0"/>
                        <a:t>Internet/Cable TV:                                             </a:t>
                      </a:r>
                      <a:r>
                        <a:rPr lang="en-GB" sz="1800" baseline="0" dirty="0"/>
                        <a:t>  </a:t>
                      </a:r>
                      <a:r>
                        <a:rPr lang="en-GB" sz="1800" dirty="0"/>
                        <a:t>160</a:t>
                      </a:r>
                    </a:p>
                    <a:p>
                      <a:r>
                        <a:rPr lang="en-GB" sz="1800" dirty="0"/>
                        <a:t>Cell Phone Plan: </a:t>
                      </a:r>
                      <a:r>
                        <a:rPr lang="en-GB" sz="1800" baseline="0" dirty="0"/>
                        <a:t>                                                  </a:t>
                      </a:r>
                      <a:r>
                        <a:rPr lang="en-GB" sz="1800" dirty="0"/>
                        <a:t>200</a:t>
                      </a:r>
                    </a:p>
                    <a:p>
                      <a:r>
                        <a:rPr lang="en-GB" sz="1800" dirty="0"/>
                        <a:t>Insurance:                                                             250</a:t>
                      </a:r>
                    </a:p>
                    <a:p>
                      <a:r>
                        <a:rPr lang="en-GB" sz="1800" dirty="0"/>
                        <a:t>Car Payment:                                                        250</a:t>
                      </a:r>
                    </a:p>
                    <a:p>
                      <a:r>
                        <a:rPr lang="en-GB" sz="1800" dirty="0"/>
                        <a:t>Car maintenance: </a:t>
                      </a:r>
                      <a:r>
                        <a:rPr lang="en-GB" sz="1800" baseline="0" dirty="0"/>
                        <a:t>                                               </a:t>
                      </a:r>
                      <a:r>
                        <a:rPr lang="en-GB" sz="1800" dirty="0"/>
                        <a:t>100</a:t>
                      </a:r>
                    </a:p>
                    <a:p>
                      <a:r>
                        <a:rPr lang="en-GB" sz="1800" dirty="0"/>
                        <a:t>Gas:                                                                       </a:t>
                      </a:r>
                      <a:r>
                        <a:rPr lang="en-GB" sz="1800" baseline="0" dirty="0"/>
                        <a:t> </a:t>
                      </a:r>
                      <a:r>
                        <a:rPr lang="en-GB" sz="1800" dirty="0"/>
                        <a:t>160</a:t>
                      </a:r>
                    </a:p>
                    <a:p>
                      <a:r>
                        <a:rPr lang="en-GB" sz="1800" dirty="0"/>
                        <a:t>Clothes: </a:t>
                      </a:r>
                      <a:r>
                        <a:rPr lang="en-GB" sz="1800" baseline="0" dirty="0"/>
                        <a:t>                                                                </a:t>
                      </a:r>
                      <a:r>
                        <a:rPr lang="en-GB" sz="1800" dirty="0"/>
                        <a:t>100</a:t>
                      </a:r>
                    </a:p>
                    <a:p>
                      <a:r>
                        <a:rPr lang="en-GB" sz="1800" dirty="0"/>
                        <a:t>Groceries:                                                             350</a:t>
                      </a:r>
                    </a:p>
                    <a:p>
                      <a:r>
                        <a:rPr lang="en-GB" sz="1800" dirty="0"/>
                        <a:t>Meals Out: </a:t>
                      </a:r>
                      <a:r>
                        <a:rPr lang="en-GB" sz="1800" baseline="0" dirty="0"/>
                        <a:t>                                                           </a:t>
                      </a:r>
                      <a:r>
                        <a:rPr lang="en-GB" sz="1800" dirty="0"/>
                        <a:t>150</a:t>
                      </a:r>
                    </a:p>
                    <a:p>
                      <a:r>
                        <a:rPr lang="en-GB" sz="1800" dirty="0"/>
                        <a:t>Entertainment: </a:t>
                      </a:r>
                      <a:r>
                        <a:rPr lang="en-GB" sz="1800" baseline="0" dirty="0"/>
                        <a:t>                                                    </a:t>
                      </a:r>
                      <a:r>
                        <a:rPr lang="en-GB" sz="1800" dirty="0"/>
                        <a:t>250</a:t>
                      </a:r>
                    </a:p>
                    <a:p>
                      <a:r>
                        <a:rPr lang="en-GB" sz="1800" dirty="0"/>
                        <a:t>Gym: </a:t>
                      </a:r>
                      <a:r>
                        <a:rPr lang="en-GB" sz="1800" baseline="0" dirty="0"/>
                        <a:t>                                                                        </a:t>
                      </a:r>
                      <a:r>
                        <a:rPr lang="en-GB" sz="1800" dirty="0"/>
                        <a:t>40</a:t>
                      </a:r>
                    </a:p>
                    <a:p>
                      <a:r>
                        <a:rPr lang="en-GB" sz="1800" dirty="0"/>
                        <a:t>Other</a:t>
                      </a:r>
                      <a:r>
                        <a:rPr lang="en-GB" sz="1800" baseline="0" dirty="0"/>
                        <a:t> irregular expenses</a:t>
                      </a:r>
                      <a:r>
                        <a:rPr lang="en-GB" sz="1800" dirty="0"/>
                        <a:t>:                                   100</a:t>
                      </a:r>
                    </a:p>
                  </a:txBody>
                  <a:tcPr/>
                </a:tc>
                <a:tc>
                  <a:txBody>
                    <a:bodyPr/>
                    <a:lstStyle/>
                    <a:p>
                      <a:endParaRPr lang="en-CA" dirty="0"/>
                    </a:p>
                  </a:txBody>
                  <a:tcPr/>
                </a:tc>
                <a:extLst>
                  <a:ext uri="{0D108BD9-81ED-4DB2-BD59-A6C34878D82A}">
                    <a16:rowId xmlns:a16="http://schemas.microsoft.com/office/drawing/2014/main" val="3839837540"/>
                  </a:ext>
                </a:extLst>
              </a:tr>
              <a:tr h="370840">
                <a:tc>
                  <a:txBody>
                    <a:bodyPr/>
                    <a:lstStyle/>
                    <a:p>
                      <a:r>
                        <a:rPr lang="en-CA" dirty="0"/>
                        <a:t>Total Expense:                                                  $3810</a:t>
                      </a:r>
                    </a:p>
                    <a:p>
                      <a:r>
                        <a:rPr lang="en-CA" b="1" dirty="0"/>
                        <a:t>Surplus                                                                $190</a:t>
                      </a:r>
                    </a:p>
                  </a:txBody>
                  <a:tcPr/>
                </a:tc>
                <a:tc>
                  <a:txBody>
                    <a:bodyPr/>
                    <a:lstStyle/>
                    <a:p>
                      <a:r>
                        <a:rPr lang="en-CA" dirty="0"/>
                        <a:t>Total Expenses:                                                    $</a:t>
                      </a:r>
                    </a:p>
                    <a:p>
                      <a:endParaRPr lang="en-CA" b="1" dirty="0">
                        <a:solidFill>
                          <a:srgbClr val="FF0000"/>
                        </a:solidFill>
                      </a:endParaRPr>
                    </a:p>
                  </a:txBody>
                  <a:tcPr/>
                </a:tc>
                <a:extLst>
                  <a:ext uri="{0D108BD9-81ED-4DB2-BD59-A6C34878D82A}">
                    <a16:rowId xmlns:a16="http://schemas.microsoft.com/office/drawing/2014/main" val="3594824230"/>
                  </a:ext>
                </a:extLst>
              </a:tr>
            </a:tbl>
          </a:graphicData>
        </a:graphic>
      </p:graphicFrame>
      <p:sp>
        <p:nvSpPr>
          <p:cNvPr id="3" name="TextBox 2"/>
          <p:cNvSpPr txBox="1"/>
          <p:nvPr/>
        </p:nvSpPr>
        <p:spPr>
          <a:xfrm>
            <a:off x="1136262" y="117121"/>
            <a:ext cx="10217538" cy="707886"/>
          </a:xfrm>
          <a:prstGeom prst="rect">
            <a:avLst/>
          </a:prstGeom>
          <a:solidFill>
            <a:srgbClr val="FFC000"/>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What will go down anyway?</a:t>
            </a:r>
            <a:endParaRPr kumimoji="0" lang="en-CA"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1136261" y="4486983"/>
            <a:ext cx="5015156" cy="259773"/>
          </a:xfrm>
          <a:prstGeom prst="rect">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1136261" y="3366037"/>
            <a:ext cx="5015156" cy="259773"/>
          </a:xfrm>
          <a:prstGeom prst="rect">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1136261" y="4801839"/>
            <a:ext cx="5015156" cy="259773"/>
          </a:xfrm>
          <a:prstGeom prst="rect">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136261" y="3680893"/>
            <a:ext cx="5015156" cy="259773"/>
          </a:xfrm>
          <a:prstGeom prst="rect">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02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2000"/>
                            </p:stCondLst>
                            <p:childTnLst>
                              <p:par>
                                <p:cTn id="15" presetID="10" presetClass="entr" presetSubtype="0" fill="hold" grpId="0" nodeType="after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3000"/>
                            </p:stCondLst>
                            <p:childTnLst>
                              <p:par>
                                <p:cTn id="19" presetID="10" presetClass="entr" presetSubtype="0" fill="hold" grpId="0" nodeType="after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4000"/>
                            </p:stCondLst>
                            <p:childTnLst>
                              <p:par>
                                <p:cTn id="23" presetID="10" presetClass="entr" presetSubtype="0" fill="hold" grpId="0" nodeType="afterEffect">
                                  <p:stCondLst>
                                    <p:cond delay="5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2947C06D-6EB1-40BF-B445-AE87F3717C19}"/>
              </a:ext>
            </a:extLst>
          </p:cNvPr>
          <p:cNvGraphicFramePr>
            <a:graphicFrameLocks noGrp="1"/>
          </p:cNvGraphicFramePr>
          <p:nvPr/>
        </p:nvGraphicFramePr>
        <p:xfrm>
          <a:off x="1136262" y="862946"/>
          <a:ext cx="10217538" cy="5417526"/>
        </p:xfrm>
        <a:graphic>
          <a:graphicData uri="http://schemas.openxmlformats.org/drawingml/2006/table">
            <a:tbl>
              <a:tblPr firstRow="1" bandRow="1">
                <a:tableStyleId>{5C22544A-7EE6-4342-B048-85BDC9FD1C3A}</a:tableStyleId>
              </a:tblPr>
              <a:tblGrid>
                <a:gridCol w="5077502">
                  <a:extLst>
                    <a:ext uri="{9D8B030D-6E8A-4147-A177-3AD203B41FA5}">
                      <a16:colId xmlns:a16="http://schemas.microsoft.com/office/drawing/2014/main" val="988980056"/>
                    </a:ext>
                  </a:extLst>
                </a:gridCol>
                <a:gridCol w="5140036">
                  <a:extLst>
                    <a:ext uri="{9D8B030D-6E8A-4147-A177-3AD203B41FA5}">
                      <a16:colId xmlns:a16="http://schemas.microsoft.com/office/drawing/2014/main" val="4062186970"/>
                    </a:ext>
                  </a:extLst>
                </a:gridCol>
              </a:tblGrid>
              <a:tr h="4746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Regular Spending Budget</a:t>
                      </a:r>
                    </a:p>
                  </a:txBody>
                  <a:tcPr/>
                </a:tc>
                <a:tc>
                  <a:txBody>
                    <a:bodyPr/>
                    <a:lstStyle/>
                    <a:p>
                      <a:r>
                        <a:rPr lang="en-CA" dirty="0"/>
                        <a:t>Crisis Budget</a:t>
                      </a:r>
                    </a:p>
                  </a:txBody>
                  <a:tcPr/>
                </a:tc>
                <a:extLst>
                  <a:ext uri="{0D108BD9-81ED-4DB2-BD59-A6C34878D82A}">
                    <a16:rowId xmlns:a16="http://schemas.microsoft.com/office/drawing/2014/main" val="25201634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Income:                                                             </a:t>
                      </a:r>
                      <a:r>
                        <a:rPr lang="en-GB" sz="1800" b="1" dirty="0"/>
                        <a:t>$4000</a:t>
                      </a:r>
                    </a:p>
                  </a:txBody>
                  <a:tcPr/>
                </a:tc>
                <a:tc>
                  <a:txBody>
                    <a:bodyPr/>
                    <a:lstStyle/>
                    <a:p>
                      <a:r>
                        <a:rPr lang="en-CA" dirty="0"/>
                        <a:t>Income:                                                                    </a:t>
                      </a:r>
                      <a:r>
                        <a:rPr lang="en-CA" b="1" dirty="0"/>
                        <a:t>2000</a:t>
                      </a:r>
                    </a:p>
                  </a:txBody>
                  <a:tcPr/>
                </a:tc>
                <a:extLst>
                  <a:ext uri="{0D108BD9-81ED-4DB2-BD59-A6C34878D82A}">
                    <a16:rowId xmlns:a16="http://schemas.microsoft.com/office/drawing/2014/main" val="1386613361"/>
                  </a:ext>
                </a:extLst>
              </a:tr>
              <a:tr h="370840">
                <a:tc>
                  <a:txBody>
                    <a:bodyPr/>
                    <a:lstStyle/>
                    <a:p>
                      <a:pPr marL="0" indent="0">
                        <a:buFont typeface="Arial" panose="020B0604020202020204" pitchFamily="34" charset="0"/>
                        <a:buNone/>
                      </a:pPr>
                      <a:r>
                        <a:rPr lang="en-GB" sz="1800" dirty="0"/>
                        <a:t>Rent/Mortgage:                                               $1500</a:t>
                      </a:r>
                      <a:r>
                        <a:rPr lang="en-GB" sz="1800" baseline="0" dirty="0"/>
                        <a:t> </a:t>
                      </a:r>
                      <a:endParaRPr lang="en-GB" sz="1800" dirty="0"/>
                    </a:p>
                    <a:p>
                      <a:r>
                        <a:rPr lang="en-GB" sz="1800" dirty="0"/>
                        <a:t>Utilities:                                                               </a:t>
                      </a:r>
                      <a:r>
                        <a:rPr lang="en-GB" sz="1800" baseline="0" dirty="0"/>
                        <a:t>  </a:t>
                      </a:r>
                      <a:r>
                        <a:rPr lang="en-GB" sz="1800" dirty="0"/>
                        <a:t>200</a:t>
                      </a:r>
                    </a:p>
                    <a:p>
                      <a:r>
                        <a:rPr lang="en-GB" sz="1800" dirty="0"/>
                        <a:t>Internet/Cable TV:                                             </a:t>
                      </a:r>
                      <a:r>
                        <a:rPr lang="en-GB" sz="1800" baseline="0" dirty="0"/>
                        <a:t>  </a:t>
                      </a:r>
                      <a:r>
                        <a:rPr lang="en-GB" sz="1800" dirty="0"/>
                        <a:t>160</a:t>
                      </a:r>
                    </a:p>
                    <a:p>
                      <a:r>
                        <a:rPr lang="en-GB" sz="1800" dirty="0"/>
                        <a:t>Cell Phone Plan: </a:t>
                      </a:r>
                      <a:r>
                        <a:rPr lang="en-GB" sz="1800" baseline="0" dirty="0"/>
                        <a:t>                                                  </a:t>
                      </a:r>
                      <a:r>
                        <a:rPr lang="en-GB" sz="1800" dirty="0"/>
                        <a:t>200</a:t>
                      </a:r>
                    </a:p>
                    <a:p>
                      <a:r>
                        <a:rPr lang="en-GB" sz="1800" dirty="0"/>
                        <a:t>Insurance:                                                             250</a:t>
                      </a:r>
                    </a:p>
                    <a:p>
                      <a:r>
                        <a:rPr lang="en-GB" sz="1800" dirty="0"/>
                        <a:t>Car Payment:                                                        250</a:t>
                      </a:r>
                    </a:p>
                    <a:p>
                      <a:r>
                        <a:rPr lang="en-GB" sz="1800" dirty="0"/>
                        <a:t>Car maintenance: </a:t>
                      </a:r>
                      <a:r>
                        <a:rPr lang="en-GB" sz="1800" baseline="0" dirty="0"/>
                        <a:t>                                               </a:t>
                      </a:r>
                      <a:r>
                        <a:rPr lang="en-GB" sz="1800" dirty="0"/>
                        <a:t>100</a:t>
                      </a:r>
                    </a:p>
                    <a:p>
                      <a:r>
                        <a:rPr lang="en-GB" sz="1800" dirty="0"/>
                        <a:t>Gas:                                                                       </a:t>
                      </a:r>
                      <a:r>
                        <a:rPr lang="en-GB" sz="1800" baseline="0" dirty="0"/>
                        <a:t> </a:t>
                      </a:r>
                      <a:r>
                        <a:rPr lang="en-GB" sz="1800" dirty="0"/>
                        <a:t>160</a:t>
                      </a:r>
                    </a:p>
                    <a:p>
                      <a:r>
                        <a:rPr lang="en-GB" sz="1800" dirty="0"/>
                        <a:t>Clothes: </a:t>
                      </a:r>
                      <a:r>
                        <a:rPr lang="en-GB" sz="1800" baseline="0" dirty="0"/>
                        <a:t>                                                                </a:t>
                      </a:r>
                      <a:r>
                        <a:rPr lang="en-GB" sz="1800" dirty="0"/>
                        <a:t>100</a:t>
                      </a:r>
                    </a:p>
                    <a:p>
                      <a:r>
                        <a:rPr lang="en-GB" sz="1800" dirty="0"/>
                        <a:t>Groceries:                                                             350</a:t>
                      </a:r>
                    </a:p>
                    <a:p>
                      <a:r>
                        <a:rPr lang="en-GB" sz="1800" dirty="0"/>
                        <a:t>Meals Out: </a:t>
                      </a:r>
                      <a:r>
                        <a:rPr lang="en-GB" sz="1800" baseline="0" dirty="0"/>
                        <a:t>                                                           </a:t>
                      </a:r>
                      <a:r>
                        <a:rPr lang="en-GB" sz="1800" dirty="0"/>
                        <a:t>150</a:t>
                      </a:r>
                    </a:p>
                    <a:p>
                      <a:r>
                        <a:rPr lang="en-GB" sz="1800" dirty="0"/>
                        <a:t>Entertainment: </a:t>
                      </a:r>
                      <a:r>
                        <a:rPr lang="en-GB" sz="1800" baseline="0" dirty="0"/>
                        <a:t>                                                    </a:t>
                      </a:r>
                      <a:r>
                        <a:rPr lang="en-GB" sz="1800" dirty="0"/>
                        <a:t>250</a:t>
                      </a:r>
                    </a:p>
                    <a:p>
                      <a:r>
                        <a:rPr lang="en-GB" sz="1800" dirty="0"/>
                        <a:t>Gym: </a:t>
                      </a:r>
                      <a:r>
                        <a:rPr lang="en-GB" sz="1800" baseline="0" dirty="0"/>
                        <a:t>                                                                        </a:t>
                      </a:r>
                      <a:r>
                        <a:rPr lang="en-GB" sz="1800" dirty="0"/>
                        <a:t>40</a:t>
                      </a:r>
                    </a:p>
                    <a:p>
                      <a:r>
                        <a:rPr lang="en-GB" sz="1800" dirty="0"/>
                        <a:t>Other</a:t>
                      </a:r>
                      <a:r>
                        <a:rPr lang="en-GB" sz="1800" baseline="0" dirty="0"/>
                        <a:t> irregular expenses</a:t>
                      </a:r>
                      <a:r>
                        <a:rPr lang="en-GB" sz="1800" dirty="0"/>
                        <a:t>:                                   100</a:t>
                      </a:r>
                    </a:p>
                  </a:txBody>
                  <a:tcPr/>
                </a:tc>
                <a:tc>
                  <a:txBody>
                    <a:bodyPr/>
                    <a:lstStyle/>
                    <a:p>
                      <a:endParaRPr lang="en-CA" dirty="0"/>
                    </a:p>
                  </a:txBody>
                  <a:tcPr/>
                </a:tc>
                <a:extLst>
                  <a:ext uri="{0D108BD9-81ED-4DB2-BD59-A6C34878D82A}">
                    <a16:rowId xmlns:a16="http://schemas.microsoft.com/office/drawing/2014/main" val="3839837540"/>
                  </a:ext>
                </a:extLst>
              </a:tr>
              <a:tr h="370840">
                <a:tc>
                  <a:txBody>
                    <a:bodyPr/>
                    <a:lstStyle/>
                    <a:p>
                      <a:r>
                        <a:rPr lang="en-CA" dirty="0"/>
                        <a:t>Total Expense:                                                  $3810</a:t>
                      </a:r>
                    </a:p>
                    <a:p>
                      <a:r>
                        <a:rPr lang="en-CA" b="1" dirty="0"/>
                        <a:t>Surplus                                                                $190</a:t>
                      </a:r>
                    </a:p>
                  </a:txBody>
                  <a:tcPr/>
                </a:tc>
                <a:tc>
                  <a:txBody>
                    <a:bodyPr/>
                    <a:lstStyle/>
                    <a:p>
                      <a:r>
                        <a:rPr lang="en-CA" dirty="0"/>
                        <a:t>Total Expenses:                                                    $</a:t>
                      </a:r>
                    </a:p>
                    <a:p>
                      <a:endParaRPr lang="en-CA" b="1" dirty="0">
                        <a:solidFill>
                          <a:srgbClr val="FF0000"/>
                        </a:solidFill>
                      </a:endParaRPr>
                    </a:p>
                  </a:txBody>
                  <a:tcPr/>
                </a:tc>
                <a:extLst>
                  <a:ext uri="{0D108BD9-81ED-4DB2-BD59-A6C34878D82A}">
                    <a16:rowId xmlns:a16="http://schemas.microsoft.com/office/drawing/2014/main" val="3594824230"/>
                  </a:ext>
                </a:extLst>
              </a:tr>
            </a:tbl>
          </a:graphicData>
        </a:graphic>
      </p:graphicFrame>
      <p:sp>
        <p:nvSpPr>
          <p:cNvPr id="3" name="TextBox 2"/>
          <p:cNvSpPr txBox="1"/>
          <p:nvPr/>
        </p:nvSpPr>
        <p:spPr>
          <a:xfrm>
            <a:off x="1136262" y="117121"/>
            <a:ext cx="10217538" cy="707886"/>
          </a:xfrm>
          <a:prstGeom prst="rect">
            <a:avLst/>
          </a:prstGeom>
          <a:solidFill>
            <a:srgbClr val="FFC000"/>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What will go down anyway?</a:t>
            </a:r>
            <a:endParaRPr kumimoji="0" lang="en-CA"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1136261" y="4486983"/>
            <a:ext cx="5015156" cy="259773"/>
          </a:xfrm>
          <a:prstGeom prst="rect">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1136261" y="3366037"/>
            <a:ext cx="5015156" cy="259773"/>
          </a:xfrm>
          <a:prstGeom prst="rect">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1136261" y="4801839"/>
            <a:ext cx="5015156" cy="259773"/>
          </a:xfrm>
          <a:prstGeom prst="rect">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136261" y="3680893"/>
            <a:ext cx="5015156" cy="259773"/>
          </a:xfrm>
          <a:prstGeom prst="rect">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1103260" y="2576581"/>
            <a:ext cx="10096313" cy="707886"/>
          </a:xfrm>
          <a:prstGeom prst="rect">
            <a:avLst/>
          </a:prstGeom>
          <a:solidFill>
            <a:srgbClr val="EEF0B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Car Maintenance:     $100</a:t>
            </a:r>
            <a:endParaRPr kumimoji="0" lang="en-CA"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p:cNvSpPr txBox="1"/>
          <p:nvPr/>
        </p:nvSpPr>
        <p:spPr>
          <a:xfrm>
            <a:off x="1136259" y="3421817"/>
            <a:ext cx="10096313" cy="707886"/>
          </a:xfrm>
          <a:prstGeom prst="rect">
            <a:avLst/>
          </a:prstGeom>
          <a:solidFill>
            <a:srgbClr val="EEF0B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Gas:                             $160</a:t>
            </a:r>
            <a:endParaRPr kumimoji="0" lang="en-CA"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p:cNvSpPr txBox="1"/>
          <p:nvPr/>
        </p:nvSpPr>
        <p:spPr>
          <a:xfrm>
            <a:off x="1105086" y="4231244"/>
            <a:ext cx="10096313" cy="707886"/>
          </a:xfrm>
          <a:prstGeom prst="rect">
            <a:avLst/>
          </a:prstGeom>
          <a:solidFill>
            <a:srgbClr val="EEF0B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Meals Out:                 $150</a:t>
            </a:r>
            <a:endParaRPr kumimoji="0" lang="en-CA"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p:cNvSpPr txBox="1"/>
          <p:nvPr/>
        </p:nvSpPr>
        <p:spPr>
          <a:xfrm>
            <a:off x="1136259" y="4939130"/>
            <a:ext cx="10096313" cy="707886"/>
          </a:xfrm>
          <a:prstGeom prst="rect">
            <a:avLst/>
          </a:prstGeom>
          <a:solidFill>
            <a:srgbClr val="EEF0B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Entertainment:         $250</a:t>
            </a:r>
            <a:endParaRPr kumimoji="0" lang="en-CA"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11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2947C06D-6EB1-40BF-B445-AE87F3717C19}"/>
              </a:ext>
            </a:extLst>
          </p:cNvPr>
          <p:cNvGraphicFramePr>
            <a:graphicFrameLocks noGrp="1"/>
          </p:cNvGraphicFramePr>
          <p:nvPr/>
        </p:nvGraphicFramePr>
        <p:xfrm>
          <a:off x="1136262" y="713079"/>
          <a:ext cx="10217538" cy="5417526"/>
        </p:xfrm>
        <a:graphic>
          <a:graphicData uri="http://schemas.openxmlformats.org/drawingml/2006/table">
            <a:tbl>
              <a:tblPr firstRow="1" bandRow="1">
                <a:tableStyleId>{5C22544A-7EE6-4342-B048-85BDC9FD1C3A}</a:tableStyleId>
              </a:tblPr>
              <a:tblGrid>
                <a:gridCol w="5077502">
                  <a:extLst>
                    <a:ext uri="{9D8B030D-6E8A-4147-A177-3AD203B41FA5}">
                      <a16:colId xmlns:a16="http://schemas.microsoft.com/office/drawing/2014/main" val="988980056"/>
                    </a:ext>
                  </a:extLst>
                </a:gridCol>
                <a:gridCol w="5140036">
                  <a:extLst>
                    <a:ext uri="{9D8B030D-6E8A-4147-A177-3AD203B41FA5}">
                      <a16:colId xmlns:a16="http://schemas.microsoft.com/office/drawing/2014/main" val="4062186970"/>
                    </a:ext>
                  </a:extLst>
                </a:gridCol>
              </a:tblGrid>
              <a:tr h="4746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Regular Spending Budget</a:t>
                      </a:r>
                    </a:p>
                  </a:txBody>
                  <a:tcPr/>
                </a:tc>
                <a:tc>
                  <a:txBody>
                    <a:bodyPr/>
                    <a:lstStyle/>
                    <a:p>
                      <a:r>
                        <a:rPr lang="en-CA" dirty="0"/>
                        <a:t>Crisis Budget</a:t>
                      </a:r>
                    </a:p>
                  </a:txBody>
                  <a:tcPr/>
                </a:tc>
                <a:extLst>
                  <a:ext uri="{0D108BD9-81ED-4DB2-BD59-A6C34878D82A}">
                    <a16:rowId xmlns:a16="http://schemas.microsoft.com/office/drawing/2014/main" val="25201634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Income:                                                             </a:t>
                      </a:r>
                      <a:r>
                        <a:rPr lang="en-GB" sz="1800" b="1" dirty="0"/>
                        <a:t>$4000</a:t>
                      </a:r>
                    </a:p>
                  </a:txBody>
                  <a:tcPr/>
                </a:tc>
                <a:tc>
                  <a:txBody>
                    <a:bodyPr/>
                    <a:lstStyle/>
                    <a:p>
                      <a:r>
                        <a:rPr lang="en-CA" dirty="0"/>
                        <a:t>Income:                                                                    </a:t>
                      </a:r>
                      <a:r>
                        <a:rPr lang="en-CA" b="1" dirty="0"/>
                        <a:t>2000</a:t>
                      </a:r>
                    </a:p>
                  </a:txBody>
                  <a:tcPr/>
                </a:tc>
                <a:extLst>
                  <a:ext uri="{0D108BD9-81ED-4DB2-BD59-A6C34878D82A}">
                    <a16:rowId xmlns:a16="http://schemas.microsoft.com/office/drawing/2014/main" val="1386613361"/>
                  </a:ext>
                </a:extLst>
              </a:tr>
              <a:tr h="370840">
                <a:tc>
                  <a:txBody>
                    <a:bodyPr/>
                    <a:lstStyle/>
                    <a:p>
                      <a:pPr marL="0" indent="0">
                        <a:buFont typeface="Arial" panose="020B0604020202020204" pitchFamily="34" charset="0"/>
                        <a:buNone/>
                      </a:pPr>
                      <a:r>
                        <a:rPr lang="en-GB" sz="1800" dirty="0"/>
                        <a:t>Rent/Mortgage:                                               $1500</a:t>
                      </a:r>
                      <a:r>
                        <a:rPr lang="en-GB" sz="1800" baseline="0" dirty="0"/>
                        <a:t> </a:t>
                      </a:r>
                      <a:endParaRPr lang="en-GB" sz="1800" dirty="0"/>
                    </a:p>
                    <a:p>
                      <a:r>
                        <a:rPr lang="en-GB" sz="1800" dirty="0"/>
                        <a:t>Utilities:                                                               </a:t>
                      </a:r>
                      <a:r>
                        <a:rPr lang="en-GB" sz="1800" baseline="0" dirty="0"/>
                        <a:t>  </a:t>
                      </a:r>
                      <a:r>
                        <a:rPr lang="en-GB" sz="1800" dirty="0"/>
                        <a:t>200</a:t>
                      </a:r>
                    </a:p>
                    <a:p>
                      <a:r>
                        <a:rPr lang="en-GB" sz="1800" dirty="0"/>
                        <a:t>Internet/Cable TV:                                             </a:t>
                      </a:r>
                      <a:r>
                        <a:rPr lang="en-GB" sz="1800" baseline="0" dirty="0"/>
                        <a:t>  </a:t>
                      </a:r>
                      <a:r>
                        <a:rPr lang="en-GB" sz="1800" dirty="0"/>
                        <a:t>160</a:t>
                      </a:r>
                    </a:p>
                    <a:p>
                      <a:r>
                        <a:rPr lang="en-GB" sz="1800" dirty="0"/>
                        <a:t>Cell Phone Plan: </a:t>
                      </a:r>
                      <a:r>
                        <a:rPr lang="en-GB" sz="1800" baseline="0" dirty="0"/>
                        <a:t>                                                  </a:t>
                      </a:r>
                      <a:r>
                        <a:rPr lang="en-GB" sz="1800" dirty="0"/>
                        <a:t>200</a:t>
                      </a:r>
                    </a:p>
                    <a:p>
                      <a:r>
                        <a:rPr lang="en-GB" sz="1800" dirty="0"/>
                        <a:t>Insurance:                                                             250</a:t>
                      </a:r>
                    </a:p>
                    <a:p>
                      <a:r>
                        <a:rPr lang="en-GB" sz="1800" dirty="0"/>
                        <a:t>Car Payment:                                                        250</a:t>
                      </a:r>
                    </a:p>
                    <a:p>
                      <a:r>
                        <a:rPr lang="en-GB" sz="1800" dirty="0"/>
                        <a:t>Car maintenance: </a:t>
                      </a:r>
                      <a:r>
                        <a:rPr lang="en-GB" sz="1800" baseline="0" dirty="0"/>
                        <a:t>                                               </a:t>
                      </a:r>
                      <a:r>
                        <a:rPr lang="en-GB" sz="1800" dirty="0"/>
                        <a:t>100</a:t>
                      </a:r>
                    </a:p>
                    <a:p>
                      <a:r>
                        <a:rPr lang="en-GB" sz="1800" dirty="0"/>
                        <a:t>Gas:                                                                       </a:t>
                      </a:r>
                      <a:r>
                        <a:rPr lang="en-GB" sz="1800" baseline="0" dirty="0"/>
                        <a:t> </a:t>
                      </a:r>
                      <a:r>
                        <a:rPr lang="en-GB" sz="1800" dirty="0"/>
                        <a:t>160</a:t>
                      </a:r>
                    </a:p>
                    <a:p>
                      <a:r>
                        <a:rPr lang="en-GB" sz="1800" dirty="0"/>
                        <a:t>Clothes: </a:t>
                      </a:r>
                      <a:r>
                        <a:rPr lang="en-GB" sz="1800" baseline="0" dirty="0"/>
                        <a:t>                                                                </a:t>
                      </a:r>
                      <a:r>
                        <a:rPr lang="en-GB" sz="1800" dirty="0"/>
                        <a:t>100</a:t>
                      </a:r>
                    </a:p>
                    <a:p>
                      <a:r>
                        <a:rPr lang="en-GB" sz="1800" dirty="0"/>
                        <a:t>Groceries:                                                             350</a:t>
                      </a:r>
                    </a:p>
                    <a:p>
                      <a:r>
                        <a:rPr lang="en-GB" sz="1800" dirty="0"/>
                        <a:t>Meals Out: </a:t>
                      </a:r>
                      <a:r>
                        <a:rPr lang="en-GB" sz="1800" baseline="0" dirty="0"/>
                        <a:t>                                                           </a:t>
                      </a:r>
                      <a:r>
                        <a:rPr lang="en-GB" sz="1800" dirty="0"/>
                        <a:t>150</a:t>
                      </a:r>
                    </a:p>
                    <a:p>
                      <a:r>
                        <a:rPr lang="en-GB" sz="1800" dirty="0"/>
                        <a:t>Entertainment: </a:t>
                      </a:r>
                      <a:r>
                        <a:rPr lang="en-GB" sz="1800" baseline="0" dirty="0"/>
                        <a:t>                                                    </a:t>
                      </a:r>
                      <a:r>
                        <a:rPr lang="en-GB" sz="1800" dirty="0"/>
                        <a:t>250</a:t>
                      </a:r>
                    </a:p>
                    <a:p>
                      <a:r>
                        <a:rPr lang="en-GB" sz="1800" dirty="0"/>
                        <a:t>Gym: </a:t>
                      </a:r>
                      <a:r>
                        <a:rPr lang="en-GB" sz="1800" baseline="0" dirty="0"/>
                        <a:t>                                                                        </a:t>
                      </a:r>
                      <a:r>
                        <a:rPr lang="en-GB" sz="1800" dirty="0"/>
                        <a:t>40</a:t>
                      </a:r>
                    </a:p>
                    <a:p>
                      <a:r>
                        <a:rPr lang="en-GB" sz="1800" dirty="0"/>
                        <a:t>Other</a:t>
                      </a:r>
                      <a:r>
                        <a:rPr lang="en-GB" sz="1800" baseline="0" dirty="0"/>
                        <a:t> irregular expenses</a:t>
                      </a:r>
                      <a:r>
                        <a:rPr lang="en-GB" sz="1800" dirty="0"/>
                        <a:t>:                                   100</a:t>
                      </a:r>
                    </a:p>
                  </a:txBody>
                  <a:tcPr/>
                </a:tc>
                <a:tc>
                  <a:txBody>
                    <a:bodyPr/>
                    <a:lstStyle/>
                    <a:p>
                      <a:endParaRPr lang="en-CA" dirty="0"/>
                    </a:p>
                  </a:txBody>
                  <a:tcPr/>
                </a:tc>
                <a:extLst>
                  <a:ext uri="{0D108BD9-81ED-4DB2-BD59-A6C34878D82A}">
                    <a16:rowId xmlns:a16="http://schemas.microsoft.com/office/drawing/2014/main" val="3839837540"/>
                  </a:ext>
                </a:extLst>
              </a:tr>
              <a:tr h="370840">
                <a:tc>
                  <a:txBody>
                    <a:bodyPr/>
                    <a:lstStyle/>
                    <a:p>
                      <a:r>
                        <a:rPr lang="en-CA" dirty="0"/>
                        <a:t>Total Expense:                                                  $3810</a:t>
                      </a:r>
                    </a:p>
                    <a:p>
                      <a:r>
                        <a:rPr lang="en-CA" b="1" dirty="0"/>
                        <a:t>Surplus                                                                $190</a:t>
                      </a:r>
                    </a:p>
                  </a:txBody>
                  <a:tcPr/>
                </a:tc>
                <a:tc>
                  <a:txBody>
                    <a:bodyPr/>
                    <a:lstStyle/>
                    <a:p>
                      <a:r>
                        <a:rPr lang="en-CA" dirty="0"/>
                        <a:t>Total Expenses:                                                    $</a:t>
                      </a:r>
                    </a:p>
                    <a:p>
                      <a:endParaRPr lang="en-CA" b="1" dirty="0">
                        <a:solidFill>
                          <a:srgbClr val="FF0000"/>
                        </a:solidFill>
                      </a:endParaRPr>
                    </a:p>
                  </a:txBody>
                  <a:tcPr/>
                </a:tc>
                <a:extLst>
                  <a:ext uri="{0D108BD9-81ED-4DB2-BD59-A6C34878D82A}">
                    <a16:rowId xmlns:a16="http://schemas.microsoft.com/office/drawing/2014/main" val="3594824230"/>
                  </a:ext>
                </a:extLst>
              </a:tr>
            </a:tbl>
          </a:graphicData>
        </a:graphic>
      </p:graphicFrame>
      <p:sp>
        <p:nvSpPr>
          <p:cNvPr id="3" name="TextBox 2"/>
          <p:cNvSpPr txBox="1"/>
          <p:nvPr/>
        </p:nvSpPr>
        <p:spPr>
          <a:xfrm>
            <a:off x="1136262" y="0"/>
            <a:ext cx="10217538" cy="707886"/>
          </a:xfrm>
          <a:prstGeom prst="rect">
            <a:avLst/>
          </a:prstGeom>
          <a:solidFill>
            <a:srgbClr val="FFC000"/>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Where can we ask for reductions?</a:t>
            </a:r>
            <a:endParaRPr kumimoji="0" lang="en-CA"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1136261" y="2456029"/>
            <a:ext cx="5015156" cy="259773"/>
          </a:xfrm>
          <a:prstGeom prst="rect">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1136261" y="2142132"/>
            <a:ext cx="5015156" cy="259773"/>
          </a:xfrm>
          <a:prstGeom prst="rect">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1136261" y="2753761"/>
            <a:ext cx="5015156" cy="259773"/>
          </a:xfrm>
          <a:prstGeom prst="rect">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46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2000"/>
                            </p:stCondLst>
                            <p:childTnLst>
                              <p:par>
                                <p:cTn id="15" presetID="10" presetClass="entr" presetSubtype="0" fill="hold" grpId="0" nodeType="after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3000"/>
                            </p:stCondLst>
                            <p:childTnLst>
                              <p:par>
                                <p:cTn id="19" presetID="10" presetClass="entr" presetSubtype="0" fill="hold" grpId="0" nodeType="afterEffect">
                                  <p:stCondLst>
                                    <p:cond delay="5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2947C06D-6EB1-40BF-B445-AE87F3717C19}"/>
              </a:ext>
            </a:extLst>
          </p:cNvPr>
          <p:cNvGraphicFramePr>
            <a:graphicFrameLocks noGrp="1"/>
          </p:cNvGraphicFramePr>
          <p:nvPr/>
        </p:nvGraphicFramePr>
        <p:xfrm>
          <a:off x="1136262" y="713079"/>
          <a:ext cx="10217538" cy="5417526"/>
        </p:xfrm>
        <a:graphic>
          <a:graphicData uri="http://schemas.openxmlformats.org/drawingml/2006/table">
            <a:tbl>
              <a:tblPr firstRow="1" bandRow="1">
                <a:tableStyleId>{5C22544A-7EE6-4342-B048-85BDC9FD1C3A}</a:tableStyleId>
              </a:tblPr>
              <a:tblGrid>
                <a:gridCol w="5077502">
                  <a:extLst>
                    <a:ext uri="{9D8B030D-6E8A-4147-A177-3AD203B41FA5}">
                      <a16:colId xmlns:a16="http://schemas.microsoft.com/office/drawing/2014/main" val="988980056"/>
                    </a:ext>
                  </a:extLst>
                </a:gridCol>
                <a:gridCol w="5140036">
                  <a:extLst>
                    <a:ext uri="{9D8B030D-6E8A-4147-A177-3AD203B41FA5}">
                      <a16:colId xmlns:a16="http://schemas.microsoft.com/office/drawing/2014/main" val="4062186970"/>
                    </a:ext>
                  </a:extLst>
                </a:gridCol>
              </a:tblGrid>
              <a:tr h="4746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Regular Spending Budget</a:t>
                      </a:r>
                    </a:p>
                  </a:txBody>
                  <a:tcPr/>
                </a:tc>
                <a:tc>
                  <a:txBody>
                    <a:bodyPr/>
                    <a:lstStyle/>
                    <a:p>
                      <a:r>
                        <a:rPr lang="en-CA" dirty="0"/>
                        <a:t>Crisis Budget</a:t>
                      </a:r>
                    </a:p>
                  </a:txBody>
                  <a:tcPr/>
                </a:tc>
                <a:extLst>
                  <a:ext uri="{0D108BD9-81ED-4DB2-BD59-A6C34878D82A}">
                    <a16:rowId xmlns:a16="http://schemas.microsoft.com/office/drawing/2014/main" val="25201634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Income:                                                             </a:t>
                      </a:r>
                      <a:r>
                        <a:rPr lang="en-GB" sz="1800" b="1" dirty="0"/>
                        <a:t>$4000</a:t>
                      </a:r>
                    </a:p>
                  </a:txBody>
                  <a:tcPr/>
                </a:tc>
                <a:tc>
                  <a:txBody>
                    <a:bodyPr/>
                    <a:lstStyle/>
                    <a:p>
                      <a:r>
                        <a:rPr lang="en-CA" dirty="0"/>
                        <a:t>Income:                                                                    </a:t>
                      </a:r>
                      <a:r>
                        <a:rPr lang="en-CA" b="1" dirty="0"/>
                        <a:t>2000</a:t>
                      </a:r>
                    </a:p>
                  </a:txBody>
                  <a:tcPr/>
                </a:tc>
                <a:extLst>
                  <a:ext uri="{0D108BD9-81ED-4DB2-BD59-A6C34878D82A}">
                    <a16:rowId xmlns:a16="http://schemas.microsoft.com/office/drawing/2014/main" val="1386613361"/>
                  </a:ext>
                </a:extLst>
              </a:tr>
              <a:tr h="370840">
                <a:tc>
                  <a:txBody>
                    <a:bodyPr/>
                    <a:lstStyle/>
                    <a:p>
                      <a:pPr marL="0" indent="0">
                        <a:buFont typeface="Arial" panose="020B0604020202020204" pitchFamily="34" charset="0"/>
                        <a:buNone/>
                      </a:pPr>
                      <a:r>
                        <a:rPr lang="en-GB" sz="1800" dirty="0"/>
                        <a:t>Rent/Mortgage:                                               $1500</a:t>
                      </a:r>
                      <a:r>
                        <a:rPr lang="en-GB" sz="1800" baseline="0" dirty="0"/>
                        <a:t> </a:t>
                      </a:r>
                      <a:endParaRPr lang="en-GB" sz="1800" dirty="0"/>
                    </a:p>
                    <a:p>
                      <a:r>
                        <a:rPr lang="en-GB" sz="1800" dirty="0"/>
                        <a:t>Utilities:                                                               </a:t>
                      </a:r>
                      <a:r>
                        <a:rPr lang="en-GB" sz="1800" baseline="0" dirty="0"/>
                        <a:t>  </a:t>
                      </a:r>
                      <a:r>
                        <a:rPr lang="en-GB" sz="1800" dirty="0"/>
                        <a:t>200</a:t>
                      </a:r>
                    </a:p>
                    <a:p>
                      <a:r>
                        <a:rPr lang="en-GB" sz="1800" dirty="0"/>
                        <a:t>Internet/Cable TV:                                             </a:t>
                      </a:r>
                      <a:r>
                        <a:rPr lang="en-GB" sz="1800" baseline="0" dirty="0"/>
                        <a:t>  </a:t>
                      </a:r>
                      <a:r>
                        <a:rPr lang="en-GB" sz="1800" dirty="0"/>
                        <a:t>160</a:t>
                      </a:r>
                    </a:p>
                    <a:p>
                      <a:r>
                        <a:rPr lang="en-GB" sz="1800" dirty="0"/>
                        <a:t>Cell Phone Plan: </a:t>
                      </a:r>
                      <a:r>
                        <a:rPr lang="en-GB" sz="1800" baseline="0" dirty="0"/>
                        <a:t>                                                  </a:t>
                      </a:r>
                      <a:r>
                        <a:rPr lang="en-GB" sz="1800" dirty="0"/>
                        <a:t>200</a:t>
                      </a:r>
                    </a:p>
                    <a:p>
                      <a:r>
                        <a:rPr lang="en-GB" sz="1800" dirty="0"/>
                        <a:t>Insurance:                                                             250</a:t>
                      </a:r>
                    </a:p>
                    <a:p>
                      <a:r>
                        <a:rPr lang="en-GB" sz="1800" dirty="0"/>
                        <a:t>Car Payment:                                                        250</a:t>
                      </a:r>
                    </a:p>
                    <a:p>
                      <a:r>
                        <a:rPr lang="en-GB" sz="1800" dirty="0"/>
                        <a:t>Car maintenance: </a:t>
                      </a:r>
                      <a:r>
                        <a:rPr lang="en-GB" sz="1800" baseline="0" dirty="0"/>
                        <a:t>                                               </a:t>
                      </a:r>
                      <a:r>
                        <a:rPr lang="en-GB" sz="1800" dirty="0"/>
                        <a:t>100</a:t>
                      </a:r>
                    </a:p>
                    <a:p>
                      <a:r>
                        <a:rPr lang="en-GB" sz="1800" dirty="0"/>
                        <a:t>Gas:                                                                       </a:t>
                      </a:r>
                      <a:r>
                        <a:rPr lang="en-GB" sz="1800" baseline="0" dirty="0"/>
                        <a:t> </a:t>
                      </a:r>
                      <a:r>
                        <a:rPr lang="en-GB" sz="1800" dirty="0"/>
                        <a:t>160</a:t>
                      </a:r>
                    </a:p>
                    <a:p>
                      <a:r>
                        <a:rPr lang="en-GB" sz="1800" dirty="0"/>
                        <a:t>Clothes: </a:t>
                      </a:r>
                      <a:r>
                        <a:rPr lang="en-GB" sz="1800" baseline="0" dirty="0"/>
                        <a:t>                                                                </a:t>
                      </a:r>
                      <a:r>
                        <a:rPr lang="en-GB" sz="1800" dirty="0"/>
                        <a:t>100</a:t>
                      </a:r>
                    </a:p>
                    <a:p>
                      <a:r>
                        <a:rPr lang="en-GB" sz="1800" dirty="0"/>
                        <a:t>Groceries:                                                             350</a:t>
                      </a:r>
                    </a:p>
                    <a:p>
                      <a:r>
                        <a:rPr lang="en-GB" sz="1800" dirty="0"/>
                        <a:t>Meals Out: </a:t>
                      </a:r>
                      <a:r>
                        <a:rPr lang="en-GB" sz="1800" baseline="0" dirty="0"/>
                        <a:t>                                                           </a:t>
                      </a:r>
                      <a:r>
                        <a:rPr lang="en-GB" sz="1800" dirty="0"/>
                        <a:t>150</a:t>
                      </a:r>
                    </a:p>
                    <a:p>
                      <a:r>
                        <a:rPr lang="en-GB" sz="1800" dirty="0"/>
                        <a:t>Entertainment: </a:t>
                      </a:r>
                      <a:r>
                        <a:rPr lang="en-GB" sz="1800" baseline="0" dirty="0"/>
                        <a:t>                                                    </a:t>
                      </a:r>
                      <a:r>
                        <a:rPr lang="en-GB" sz="1800" dirty="0"/>
                        <a:t>250</a:t>
                      </a:r>
                    </a:p>
                    <a:p>
                      <a:r>
                        <a:rPr lang="en-GB" sz="1800" dirty="0"/>
                        <a:t>Gym: </a:t>
                      </a:r>
                      <a:r>
                        <a:rPr lang="en-GB" sz="1800" baseline="0" dirty="0"/>
                        <a:t>                                                                        </a:t>
                      </a:r>
                      <a:r>
                        <a:rPr lang="en-GB" sz="1800" dirty="0"/>
                        <a:t>40</a:t>
                      </a:r>
                    </a:p>
                    <a:p>
                      <a:r>
                        <a:rPr lang="en-GB" sz="1800" dirty="0"/>
                        <a:t>Other</a:t>
                      </a:r>
                      <a:r>
                        <a:rPr lang="en-GB" sz="1800" baseline="0" dirty="0"/>
                        <a:t> irregular expenses</a:t>
                      </a:r>
                      <a:r>
                        <a:rPr lang="en-GB" sz="1800" dirty="0"/>
                        <a:t>:                                   100</a:t>
                      </a:r>
                    </a:p>
                  </a:txBody>
                  <a:tcPr/>
                </a:tc>
                <a:tc>
                  <a:txBody>
                    <a:bodyPr/>
                    <a:lstStyle/>
                    <a:p>
                      <a:endParaRPr lang="en-CA" dirty="0"/>
                    </a:p>
                  </a:txBody>
                  <a:tcPr/>
                </a:tc>
                <a:extLst>
                  <a:ext uri="{0D108BD9-81ED-4DB2-BD59-A6C34878D82A}">
                    <a16:rowId xmlns:a16="http://schemas.microsoft.com/office/drawing/2014/main" val="3839837540"/>
                  </a:ext>
                </a:extLst>
              </a:tr>
              <a:tr h="370840">
                <a:tc>
                  <a:txBody>
                    <a:bodyPr/>
                    <a:lstStyle/>
                    <a:p>
                      <a:r>
                        <a:rPr lang="en-CA" dirty="0"/>
                        <a:t>Total Expense:                                                  $3810</a:t>
                      </a:r>
                    </a:p>
                    <a:p>
                      <a:r>
                        <a:rPr lang="en-CA" b="1" dirty="0"/>
                        <a:t>Surplus                                                                $190</a:t>
                      </a:r>
                    </a:p>
                  </a:txBody>
                  <a:tcPr/>
                </a:tc>
                <a:tc>
                  <a:txBody>
                    <a:bodyPr/>
                    <a:lstStyle/>
                    <a:p>
                      <a:r>
                        <a:rPr lang="en-CA" dirty="0"/>
                        <a:t>Total Expenses:                                                    $</a:t>
                      </a:r>
                    </a:p>
                    <a:p>
                      <a:endParaRPr lang="en-CA" b="1" dirty="0">
                        <a:solidFill>
                          <a:srgbClr val="FF0000"/>
                        </a:solidFill>
                      </a:endParaRPr>
                    </a:p>
                  </a:txBody>
                  <a:tcPr/>
                </a:tc>
                <a:extLst>
                  <a:ext uri="{0D108BD9-81ED-4DB2-BD59-A6C34878D82A}">
                    <a16:rowId xmlns:a16="http://schemas.microsoft.com/office/drawing/2014/main" val="3594824230"/>
                  </a:ext>
                </a:extLst>
              </a:tr>
            </a:tbl>
          </a:graphicData>
        </a:graphic>
      </p:graphicFrame>
      <p:sp>
        <p:nvSpPr>
          <p:cNvPr id="3" name="TextBox 2"/>
          <p:cNvSpPr txBox="1"/>
          <p:nvPr/>
        </p:nvSpPr>
        <p:spPr>
          <a:xfrm>
            <a:off x="1136262" y="0"/>
            <a:ext cx="10217538" cy="707886"/>
          </a:xfrm>
          <a:prstGeom prst="rect">
            <a:avLst/>
          </a:prstGeom>
          <a:solidFill>
            <a:srgbClr val="FFC000"/>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Where can we ask for reductions?</a:t>
            </a:r>
            <a:endParaRPr kumimoji="0" lang="en-CA"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1136261" y="2456029"/>
            <a:ext cx="5015156" cy="259773"/>
          </a:xfrm>
          <a:prstGeom prst="rect">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1136261" y="2142132"/>
            <a:ext cx="5015156" cy="259773"/>
          </a:xfrm>
          <a:prstGeom prst="rect">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1136261" y="2753761"/>
            <a:ext cx="5015156" cy="259773"/>
          </a:xfrm>
          <a:prstGeom prst="rect">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1103260" y="2076863"/>
            <a:ext cx="10096313" cy="707886"/>
          </a:xfrm>
          <a:prstGeom prst="rect">
            <a:avLst/>
          </a:prstGeom>
          <a:solidFill>
            <a:srgbClr val="EEF0B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Internet/Cable TV:        $160</a:t>
            </a:r>
            <a:endParaRPr kumimoji="0" lang="en-CA"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1103259" y="2796813"/>
            <a:ext cx="10096313" cy="707886"/>
          </a:xfrm>
          <a:prstGeom prst="rect">
            <a:avLst/>
          </a:prstGeom>
          <a:solidFill>
            <a:srgbClr val="EEF0B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Cell Phone Plan:            $200</a:t>
            </a:r>
            <a:endParaRPr kumimoji="0" lang="en-CA"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p:cNvSpPr txBox="1"/>
          <p:nvPr/>
        </p:nvSpPr>
        <p:spPr>
          <a:xfrm>
            <a:off x="1136261" y="3504699"/>
            <a:ext cx="10096313" cy="707886"/>
          </a:xfrm>
          <a:prstGeom prst="rect">
            <a:avLst/>
          </a:prstGeom>
          <a:solidFill>
            <a:srgbClr val="EEF0B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Insurance:                      $250</a:t>
            </a:r>
            <a:endParaRPr kumimoji="0" lang="en-CA"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34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2947C06D-6EB1-40BF-B445-AE87F3717C19}"/>
              </a:ext>
            </a:extLst>
          </p:cNvPr>
          <p:cNvGraphicFramePr>
            <a:graphicFrameLocks noGrp="1"/>
          </p:cNvGraphicFramePr>
          <p:nvPr/>
        </p:nvGraphicFramePr>
        <p:xfrm>
          <a:off x="1136262" y="713079"/>
          <a:ext cx="10217538" cy="5417526"/>
        </p:xfrm>
        <a:graphic>
          <a:graphicData uri="http://schemas.openxmlformats.org/drawingml/2006/table">
            <a:tbl>
              <a:tblPr firstRow="1" bandRow="1">
                <a:tableStyleId>{5C22544A-7EE6-4342-B048-85BDC9FD1C3A}</a:tableStyleId>
              </a:tblPr>
              <a:tblGrid>
                <a:gridCol w="5077502">
                  <a:extLst>
                    <a:ext uri="{9D8B030D-6E8A-4147-A177-3AD203B41FA5}">
                      <a16:colId xmlns:a16="http://schemas.microsoft.com/office/drawing/2014/main" val="988980056"/>
                    </a:ext>
                  </a:extLst>
                </a:gridCol>
                <a:gridCol w="5140036">
                  <a:extLst>
                    <a:ext uri="{9D8B030D-6E8A-4147-A177-3AD203B41FA5}">
                      <a16:colId xmlns:a16="http://schemas.microsoft.com/office/drawing/2014/main" val="4062186970"/>
                    </a:ext>
                  </a:extLst>
                </a:gridCol>
              </a:tblGrid>
              <a:tr h="4746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Regular Spending Budget</a:t>
                      </a:r>
                    </a:p>
                  </a:txBody>
                  <a:tcPr/>
                </a:tc>
                <a:tc>
                  <a:txBody>
                    <a:bodyPr/>
                    <a:lstStyle/>
                    <a:p>
                      <a:r>
                        <a:rPr lang="en-CA" dirty="0"/>
                        <a:t>Crisis Budget</a:t>
                      </a:r>
                    </a:p>
                  </a:txBody>
                  <a:tcPr/>
                </a:tc>
                <a:extLst>
                  <a:ext uri="{0D108BD9-81ED-4DB2-BD59-A6C34878D82A}">
                    <a16:rowId xmlns:a16="http://schemas.microsoft.com/office/drawing/2014/main" val="25201634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Income:                                                             </a:t>
                      </a:r>
                      <a:r>
                        <a:rPr lang="en-GB" sz="1800" b="1" dirty="0"/>
                        <a:t>$4000</a:t>
                      </a:r>
                    </a:p>
                  </a:txBody>
                  <a:tcPr/>
                </a:tc>
                <a:tc>
                  <a:txBody>
                    <a:bodyPr/>
                    <a:lstStyle/>
                    <a:p>
                      <a:r>
                        <a:rPr lang="en-CA" dirty="0"/>
                        <a:t>Income:                                                                    </a:t>
                      </a:r>
                      <a:r>
                        <a:rPr lang="en-CA" b="1" dirty="0"/>
                        <a:t>2000</a:t>
                      </a:r>
                    </a:p>
                  </a:txBody>
                  <a:tcPr/>
                </a:tc>
                <a:extLst>
                  <a:ext uri="{0D108BD9-81ED-4DB2-BD59-A6C34878D82A}">
                    <a16:rowId xmlns:a16="http://schemas.microsoft.com/office/drawing/2014/main" val="1386613361"/>
                  </a:ext>
                </a:extLst>
              </a:tr>
              <a:tr h="370840">
                <a:tc>
                  <a:txBody>
                    <a:bodyPr/>
                    <a:lstStyle/>
                    <a:p>
                      <a:pPr marL="0" indent="0">
                        <a:buFont typeface="Arial" panose="020B0604020202020204" pitchFamily="34" charset="0"/>
                        <a:buNone/>
                      </a:pPr>
                      <a:r>
                        <a:rPr lang="en-GB" sz="1800" dirty="0"/>
                        <a:t>Rent/Mortgage:                                               $1500</a:t>
                      </a:r>
                      <a:r>
                        <a:rPr lang="en-GB" sz="1800" baseline="0" dirty="0"/>
                        <a:t> </a:t>
                      </a:r>
                      <a:endParaRPr lang="en-GB" sz="1800" dirty="0"/>
                    </a:p>
                    <a:p>
                      <a:r>
                        <a:rPr lang="en-GB" sz="1800" dirty="0"/>
                        <a:t>Utilities:                                                               </a:t>
                      </a:r>
                      <a:r>
                        <a:rPr lang="en-GB" sz="1800" baseline="0" dirty="0"/>
                        <a:t>  </a:t>
                      </a:r>
                      <a:r>
                        <a:rPr lang="en-GB" sz="1800" dirty="0"/>
                        <a:t>200</a:t>
                      </a:r>
                    </a:p>
                    <a:p>
                      <a:r>
                        <a:rPr lang="en-GB" sz="1800" dirty="0"/>
                        <a:t>Internet/Cable TV:                                             </a:t>
                      </a:r>
                      <a:r>
                        <a:rPr lang="en-GB" sz="1800" baseline="0" dirty="0"/>
                        <a:t>  </a:t>
                      </a:r>
                      <a:r>
                        <a:rPr lang="en-GB" sz="1800" dirty="0"/>
                        <a:t>160</a:t>
                      </a:r>
                    </a:p>
                    <a:p>
                      <a:r>
                        <a:rPr lang="en-GB" sz="1800" dirty="0"/>
                        <a:t>Cell Phone Plan: </a:t>
                      </a:r>
                      <a:r>
                        <a:rPr lang="en-GB" sz="1800" baseline="0" dirty="0"/>
                        <a:t>                                                  </a:t>
                      </a:r>
                      <a:r>
                        <a:rPr lang="en-GB" sz="1800" dirty="0"/>
                        <a:t>200</a:t>
                      </a:r>
                    </a:p>
                    <a:p>
                      <a:r>
                        <a:rPr lang="en-GB" sz="1800" dirty="0"/>
                        <a:t>Insurance:                                                             250</a:t>
                      </a:r>
                    </a:p>
                    <a:p>
                      <a:r>
                        <a:rPr lang="en-GB" sz="1800" dirty="0"/>
                        <a:t>Car Payment:                                                        250</a:t>
                      </a:r>
                    </a:p>
                    <a:p>
                      <a:r>
                        <a:rPr lang="en-GB" sz="1800" dirty="0"/>
                        <a:t>Car maintenance: </a:t>
                      </a:r>
                      <a:r>
                        <a:rPr lang="en-GB" sz="1800" baseline="0" dirty="0"/>
                        <a:t>                                               </a:t>
                      </a:r>
                      <a:r>
                        <a:rPr lang="en-GB" sz="1800" dirty="0"/>
                        <a:t>100</a:t>
                      </a:r>
                    </a:p>
                    <a:p>
                      <a:r>
                        <a:rPr lang="en-GB" sz="1800" dirty="0"/>
                        <a:t>Gas:                                                                       </a:t>
                      </a:r>
                      <a:r>
                        <a:rPr lang="en-GB" sz="1800" baseline="0" dirty="0"/>
                        <a:t> </a:t>
                      </a:r>
                      <a:r>
                        <a:rPr lang="en-GB" sz="1800" dirty="0"/>
                        <a:t>160</a:t>
                      </a:r>
                    </a:p>
                    <a:p>
                      <a:r>
                        <a:rPr lang="en-GB" sz="1800" dirty="0"/>
                        <a:t>Clothes: </a:t>
                      </a:r>
                      <a:r>
                        <a:rPr lang="en-GB" sz="1800" baseline="0" dirty="0"/>
                        <a:t>                                                                </a:t>
                      </a:r>
                      <a:r>
                        <a:rPr lang="en-GB" sz="1800" dirty="0"/>
                        <a:t>100</a:t>
                      </a:r>
                    </a:p>
                    <a:p>
                      <a:r>
                        <a:rPr lang="en-GB" sz="1800" dirty="0"/>
                        <a:t>Groceries:                                                             350</a:t>
                      </a:r>
                    </a:p>
                    <a:p>
                      <a:r>
                        <a:rPr lang="en-GB" sz="1800" dirty="0"/>
                        <a:t>Meals Out: </a:t>
                      </a:r>
                      <a:r>
                        <a:rPr lang="en-GB" sz="1800" baseline="0" dirty="0"/>
                        <a:t>                                                           </a:t>
                      </a:r>
                      <a:r>
                        <a:rPr lang="en-GB" sz="1800" dirty="0"/>
                        <a:t>150</a:t>
                      </a:r>
                    </a:p>
                    <a:p>
                      <a:r>
                        <a:rPr lang="en-GB" sz="1800" dirty="0"/>
                        <a:t>Entertainment: </a:t>
                      </a:r>
                      <a:r>
                        <a:rPr lang="en-GB" sz="1800" baseline="0" dirty="0"/>
                        <a:t>                                                    </a:t>
                      </a:r>
                      <a:r>
                        <a:rPr lang="en-GB" sz="1800" dirty="0"/>
                        <a:t>250</a:t>
                      </a:r>
                    </a:p>
                    <a:p>
                      <a:r>
                        <a:rPr lang="en-GB" sz="1800" dirty="0"/>
                        <a:t>Gym: </a:t>
                      </a:r>
                      <a:r>
                        <a:rPr lang="en-GB" sz="1800" baseline="0" dirty="0"/>
                        <a:t>                                                                        </a:t>
                      </a:r>
                      <a:r>
                        <a:rPr lang="en-GB" sz="1800" dirty="0"/>
                        <a:t>40</a:t>
                      </a:r>
                    </a:p>
                    <a:p>
                      <a:r>
                        <a:rPr lang="en-GB" sz="1800" dirty="0"/>
                        <a:t>Other</a:t>
                      </a:r>
                      <a:r>
                        <a:rPr lang="en-GB" sz="1800" baseline="0" dirty="0"/>
                        <a:t> irregular expenses</a:t>
                      </a:r>
                      <a:r>
                        <a:rPr lang="en-GB" sz="1800" dirty="0"/>
                        <a:t>:                                   100</a:t>
                      </a:r>
                    </a:p>
                  </a:txBody>
                  <a:tcPr/>
                </a:tc>
                <a:tc>
                  <a:txBody>
                    <a:bodyPr/>
                    <a:lstStyle/>
                    <a:p>
                      <a:endParaRPr lang="en-CA" dirty="0"/>
                    </a:p>
                  </a:txBody>
                  <a:tcPr/>
                </a:tc>
                <a:extLst>
                  <a:ext uri="{0D108BD9-81ED-4DB2-BD59-A6C34878D82A}">
                    <a16:rowId xmlns:a16="http://schemas.microsoft.com/office/drawing/2014/main" val="3839837540"/>
                  </a:ext>
                </a:extLst>
              </a:tr>
              <a:tr h="370840">
                <a:tc>
                  <a:txBody>
                    <a:bodyPr/>
                    <a:lstStyle/>
                    <a:p>
                      <a:r>
                        <a:rPr lang="en-CA" dirty="0"/>
                        <a:t>Total Expense:                                                  $3810</a:t>
                      </a:r>
                    </a:p>
                    <a:p>
                      <a:r>
                        <a:rPr lang="en-CA" b="1" dirty="0"/>
                        <a:t>Surplus                                                                $190</a:t>
                      </a:r>
                    </a:p>
                  </a:txBody>
                  <a:tcPr/>
                </a:tc>
                <a:tc>
                  <a:txBody>
                    <a:bodyPr/>
                    <a:lstStyle/>
                    <a:p>
                      <a:r>
                        <a:rPr lang="en-CA" dirty="0"/>
                        <a:t>Total Expenses:                                                    $</a:t>
                      </a:r>
                    </a:p>
                    <a:p>
                      <a:endParaRPr lang="en-CA" b="1" dirty="0">
                        <a:solidFill>
                          <a:srgbClr val="FF0000"/>
                        </a:solidFill>
                      </a:endParaRPr>
                    </a:p>
                  </a:txBody>
                  <a:tcPr/>
                </a:tc>
                <a:extLst>
                  <a:ext uri="{0D108BD9-81ED-4DB2-BD59-A6C34878D82A}">
                    <a16:rowId xmlns:a16="http://schemas.microsoft.com/office/drawing/2014/main" val="3594824230"/>
                  </a:ext>
                </a:extLst>
              </a:tr>
            </a:tbl>
          </a:graphicData>
        </a:graphic>
      </p:graphicFrame>
      <p:sp>
        <p:nvSpPr>
          <p:cNvPr id="3" name="TextBox 2"/>
          <p:cNvSpPr txBox="1"/>
          <p:nvPr/>
        </p:nvSpPr>
        <p:spPr>
          <a:xfrm>
            <a:off x="1136262" y="-51178"/>
            <a:ext cx="10217538" cy="707886"/>
          </a:xfrm>
          <a:prstGeom prst="rect">
            <a:avLst/>
          </a:prstGeom>
          <a:solidFill>
            <a:srgbClr val="FFC000"/>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Other areas for cutbacks?</a:t>
            </a:r>
            <a:endParaRPr kumimoji="0" lang="en-CA"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1136261" y="4889719"/>
            <a:ext cx="5015156" cy="259773"/>
          </a:xfrm>
          <a:prstGeom prst="rect">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1136261" y="3809317"/>
            <a:ext cx="5015156" cy="259773"/>
          </a:xfrm>
          <a:prstGeom prst="rect">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619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2000"/>
                            </p:stCondLst>
                            <p:childTnLst>
                              <p:par>
                                <p:cTn id="15" presetID="10" presetClass="entr" presetSubtype="0" fill="hold" grpId="0" nodeType="after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2947C06D-6EB1-40BF-B445-AE87F3717C19}"/>
              </a:ext>
            </a:extLst>
          </p:cNvPr>
          <p:cNvGraphicFramePr>
            <a:graphicFrameLocks noGrp="1"/>
          </p:cNvGraphicFramePr>
          <p:nvPr/>
        </p:nvGraphicFramePr>
        <p:xfrm>
          <a:off x="1136262" y="713079"/>
          <a:ext cx="10217538" cy="5417526"/>
        </p:xfrm>
        <a:graphic>
          <a:graphicData uri="http://schemas.openxmlformats.org/drawingml/2006/table">
            <a:tbl>
              <a:tblPr firstRow="1" bandRow="1">
                <a:tableStyleId>{5C22544A-7EE6-4342-B048-85BDC9FD1C3A}</a:tableStyleId>
              </a:tblPr>
              <a:tblGrid>
                <a:gridCol w="5077502">
                  <a:extLst>
                    <a:ext uri="{9D8B030D-6E8A-4147-A177-3AD203B41FA5}">
                      <a16:colId xmlns:a16="http://schemas.microsoft.com/office/drawing/2014/main" val="988980056"/>
                    </a:ext>
                  </a:extLst>
                </a:gridCol>
                <a:gridCol w="5140036">
                  <a:extLst>
                    <a:ext uri="{9D8B030D-6E8A-4147-A177-3AD203B41FA5}">
                      <a16:colId xmlns:a16="http://schemas.microsoft.com/office/drawing/2014/main" val="4062186970"/>
                    </a:ext>
                  </a:extLst>
                </a:gridCol>
              </a:tblGrid>
              <a:tr h="4746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Regular Spending Budget</a:t>
                      </a:r>
                    </a:p>
                  </a:txBody>
                  <a:tcPr/>
                </a:tc>
                <a:tc>
                  <a:txBody>
                    <a:bodyPr/>
                    <a:lstStyle/>
                    <a:p>
                      <a:r>
                        <a:rPr lang="en-CA" dirty="0"/>
                        <a:t>Crisis Budget</a:t>
                      </a:r>
                    </a:p>
                  </a:txBody>
                  <a:tcPr/>
                </a:tc>
                <a:extLst>
                  <a:ext uri="{0D108BD9-81ED-4DB2-BD59-A6C34878D82A}">
                    <a16:rowId xmlns:a16="http://schemas.microsoft.com/office/drawing/2014/main" val="25201634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Income:                                                             </a:t>
                      </a:r>
                      <a:r>
                        <a:rPr lang="en-GB" sz="1800" b="1" dirty="0"/>
                        <a:t>$4000</a:t>
                      </a:r>
                    </a:p>
                  </a:txBody>
                  <a:tcPr/>
                </a:tc>
                <a:tc>
                  <a:txBody>
                    <a:bodyPr/>
                    <a:lstStyle/>
                    <a:p>
                      <a:r>
                        <a:rPr lang="en-CA" dirty="0"/>
                        <a:t>Income:                                                                    </a:t>
                      </a:r>
                      <a:r>
                        <a:rPr lang="en-CA" b="1" dirty="0"/>
                        <a:t>2000</a:t>
                      </a:r>
                    </a:p>
                  </a:txBody>
                  <a:tcPr/>
                </a:tc>
                <a:extLst>
                  <a:ext uri="{0D108BD9-81ED-4DB2-BD59-A6C34878D82A}">
                    <a16:rowId xmlns:a16="http://schemas.microsoft.com/office/drawing/2014/main" val="1386613361"/>
                  </a:ext>
                </a:extLst>
              </a:tr>
              <a:tr h="370840">
                <a:tc>
                  <a:txBody>
                    <a:bodyPr/>
                    <a:lstStyle/>
                    <a:p>
                      <a:pPr marL="0" indent="0">
                        <a:buFont typeface="Arial" panose="020B0604020202020204" pitchFamily="34" charset="0"/>
                        <a:buNone/>
                      </a:pPr>
                      <a:r>
                        <a:rPr lang="en-GB" sz="1800" dirty="0"/>
                        <a:t>Rent/Mortgage:                                               $1500</a:t>
                      </a:r>
                      <a:r>
                        <a:rPr lang="en-GB" sz="1800" baseline="0" dirty="0"/>
                        <a:t> </a:t>
                      </a:r>
                      <a:endParaRPr lang="en-GB" sz="1800" dirty="0"/>
                    </a:p>
                    <a:p>
                      <a:r>
                        <a:rPr lang="en-GB" sz="1800" dirty="0"/>
                        <a:t>Utilities:                                                               </a:t>
                      </a:r>
                      <a:r>
                        <a:rPr lang="en-GB" sz="1800" baseline="0" dirty="0"/>
                        <a:t>  </a:t>
                      </a:r>
                      <a:r>
                        <a:rPr lang="en-GB" sz="1800" dirty="0"/>
                        <a:t>200</a:t>
                      </a:r>
                    </a:p>
                    <a:p>
                      <a:r>
                        <a:rPr lang="en-GB" sz="1800" dirty="0"/>
                        <a:t>Internet/Cable TV:                                             </a:t>
                      </a:r>
                      <a:r>
                        <a:rPr lang="en-GB" sz="1800" baseline="0" dirty="0"/>
                        <a:t>  </a:t>
                      </a:r>
                      <a:r>
                        <a:rPr lang="en-GB" sz="1800" dirty="0"/>
                        <a:t>160</a:t>
                      </a:r>
                    </a:p>
                    <a:p>
                      <a:r>
                        <a:rPr lang="en-GB" sz="1800" dirty="0"/>
                        <a:t>Cell Phone Plan: </a:t>
                      </a:r>
                      <a:r>
                        <a:rPr lang="en-GB" sz="1800" baseline="0" dirty="0"/>
                        <a:t>                                                  </a:t>
                      </a:r>
                      <a:r>
                        <a:rPr lang="en-GB" sz="1800" dirty="0"/>
                        <a:t>200</a:t>
                      </a:r>
                    </a:p>
                    <a:p>
                      <a:r>
                        <a:rPr lang="en-GB" sz="1800" dirty="0"/>
                        <a:t>Insurance:                                                             250</a:t>
                      </a:r>
                    </a:p>
                    <a:p>
                      <a:r>
                        <a:rPr lang="en-GB" sz="1800" dirty="0"/>
                        <a:t>Car Payment:                                                        250</a:t>
                      </a:r>
                    </a:p>
                    <a:p>
                      <a:r>
                        <a:rPr lang="en-GB" sz="1800" dirty="0"/>
                        <a:t>Car maintenance: </a:t>
                      </a:r>
                      <a:r>
                        <a:rPr lang="en-GB" sz="1800" baseline="0" dirty="0"/>
                        <a:t>                                               </a:t>
                      </a:r>
                      <a:r>
                        <a:rPr lang="en-GB" sz="1800" dirty="0"/>
                        <a:t>100</a:t>
                      </a:r>
                    </a:p>
                    <a:p>
                      <a:r>
                        <a:rPr lang="en-GB" sz="1800" dirty="0"/>
                        <a:t>Gas:                                                                       </a:t>
                      </a:r>
                      <a:r>
                        <a:rPr lang="en-GB" sz="1800" baseline="0" dirty="0"/>
                        <a:t> </a:t>
                      </a:r>
                      <a:r>
                        <a:rPr lang="en-GB" sz="1800" dirty="0"/>
                        <a:t>160</a:t>
                      </a:r>
                    </a:p>
                    <a:p>
                      <a:r>
                        <a:rPr lang="en-GB" sz="1800" dirty="0"/>
                        <a:t>Clothes: </a:t>
                      </a:r>
                      <a:r>
                        <a:rPr lang="en-GB" sz="1800" baseline="0" dirty="0"/>
                        <a:t>                                                                </a:t>
                      </a:r>
                      <a:r>
                        <a:rPr lang="en-GB" sz="1800" dirty="0"/>
                        <a:t>100</a:t>
                      </a:r>
                    </a:p>
                    <a:p>
                      <a:r>
                        <a:rPr lang="en-GB" sz="1800" dirty="0"/>
                        <a:t>Groceries:                                                             350</a:t>
                      </a:r>
                    </a:p>
                    <a:p>
                      <a:r>
                        <a:rPr lang="en-GB" sz="1800" dirty="0"/>
                        <a:t>Meals Out: </a:t>
                      </a:r>
                      <a:r>
                        <a:rPr lang="en-GB" sz="1800" baseline="0" dirty="0"/>
                        <a:t>                                                           </a:t>
                      </a:r>
                      <a:r>
                        <a:rPr lang="en-GB" sz="1800" dirty="0"/>
                        <a:t>150</a:t>
                      </a:r>
                    </a:p>
                    <a:p>
                      <a:r>
                        <a:rPr lang="en-GB" sz="1800" dirty="0"/>
                        <a:t>Entertainment: </a:t>
                      </a:r>
                      <a:r>
                        <a:rPr lang="en-GB" sz="1800" baseline="0" dirty="0"/>
                        <a:t>                                                    </a:t>
                      </a:r>
                      <a:r>
                        <a:rPr lang="en-GB" sz="1800" dirty="0"/>
                        <a:t>250</a:t>
                      </a:r>
                    </a:p>
                    <a:p>
                      <a:r>
                        <a:rPr lang="en-GB" sz="1800" dirty="0"/>
                        <a:t>Gym: </a:t>
                      </a:r>
                      <a:r>
                        <a:rPr lang="en-GB" sz="1800" baseline="0" dirty="0"/>
                        <a:t>                                                                        </a:t>
                      </a:r>
                      <a:r>
                        <a:rPr lang="en-GB" sz="1800" dirty="0"/>
                        <a:t>40</a:t>
                      </a:r>
                    </a:p>
                    <a:p>
                      <a:r>
                        <a:rPr lang="en-GB" sz="1800" dirty="0"/>
                        <a:t>Other</a:t>
                      </a:r>
                      <a:r>
                        <a:rPr lang="en-GB" sz="1800" baseline="0" dirty="0"/>
                        <a:t> irregular expenses</a:t>
                      </a:r>
                      <a:r>
                        <a:rPr lang="en-GB" sz="1800" dirty="0"/>
                        <a:t>:                                   100</a:t>
                      </a:r>
                    </a:p>
                  </a:txBody>
                  <a:tcPr/>
                </a:tc>
                <a:tc>
                  <a:txBody>
                    <a:bodyPr/>
                    <a:lstStyle/>
                    <a:p>
                      <a:endParaRPr lang="en-CA" dirty="0"/>
                    </a:p>
                  </a:txBody>
                  <a:tcPr/>
                </a:tc>
                <a:extLst>
                  <a:ext uri="{0D108BD9-81ED-4DB2-BD59-A6C34878D82A}">
                    <a16:rowId xmlns:a16="http://schemas.microsoft.com/office/drawing/2014/main" val="3839837540"/>
                  </a:ext>
                </a:extLst>
              </a:tr>
              <a:tr h="370840">
                <a:tc>
                  <a:txBody>
                    <a:bodyPr/>
                    <a:lstStyle/>
                    <a:p>
                      <a:r>
                        <a:rPr lang="en-CA" dirty="0"/>
                        <a:t>Total Expense:                                                  $3810</a:t>
                      </a:r>
                    </a:p>
                    <a:p>
                      <a:r>
                        <a:rPr lang="en-CA" b="1" dirty="0"/>
                        <a:t>Surplus                                                                $190</a:t>
                      </a:r>
                    </a:p>
                  </a:txBody>
                  <a:tcPr/>
                </a:tc>
                <a:tc>
                  <a:txBody>
                    <a:bodyPr/>
                    <a:lstStyle/>
                    <a:p>
                      <a:r>
                        <a:rPr lang="en-CA" dirty="0"/>
                        <a:t>Total Expenses:                                                    $</a:t>
                      </a:r>
                    </a:p>
                    <a:p>
                      <a:endParaRPr lang="en-CA" b="1" dirty="0">
                        <a:solidFill>
                          <a:srgbClr val="FF0000"/>
                        </a:solidFill>
                      </a:endParaRPr>
                    </a:p>
                  </a:txBody>
                  <a:tcPr/>
                </a:tc>
                <a:extLst>
                  <a:ext uri="{0D108BD9-81ED-4DB2-BD59-A6C34878D82A}">
                    <a16:rowId xmlns:a16="http://schemas.microsoft.com/office/drawing/2014/main" val="3594824230"/>
                  </a:ext>
                </a:extLst>
              </a:tr>
            </a:tbl>
          </a:graphicData>
        </a:graphic>
      </p:graphicFrame>
      <p:sp>
        <p:nvSpPr>
          <p:cNvPr id="3" name="TextBox 2"/>
          <p:cNvSpPr txBox="1"/>
          <p:nvPr/>
        </p:nvSpPr>
        <p:spPr>
          <a:xfrm>
            <a:off x="1136262" y="-51178"/>
            <a:ext cx="10217538" cy="707886"/>
          </a:xfrm>
          <a:prstGeom prst="rect">
            <a:avLst/>
          </a:prstGeom>
          <a:solidFill>
            <a:srgbClr val="FFC000"/>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Other areas for cutbacks?</a:t>
            </a:r>
            <a:endParaRPr kumimoji="0" lang="en-CA"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1136261" y="4889719"/>
            <a:ext cx="5015156" cy="259773"/>
          </a:xfrm>
          <a:prstGeom prst="rect">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1136261" y="3809317"/>
            <a:ext cx="5015156" cy="259773"/>
          </a:xfrm>
          <a:prstGeom prst="rect">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136260" y="3659490"/>
            <a:ext cx="10096313" cy="707886"/>
          </a:xfrm>
          <a:prstGeom prst="rect">
            <a:avLst/>
          </a:prstGeom>
          <a:solidFill>
            <a:srgbClr val="EEF0B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Clothes:                        $100</a:t>
            </a:r>
            <a:endParaRPr kumimoji="0" lang="en-CA"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1136260" y="4665662"/>
            <a:ext cx="10096313" cy="707886"/>
          </a:xfrm>
          <a:prstGeom prst="rect">
            <a:avLst/>
          </a:prstGeom>
          <a:solidFill>
            <a:srgbClr val="EEF0B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Gym:                             $  40</a:t>
            </a:r>
            <a:endParaRPr kumimoji="0" lang="en-CA"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987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2947C06D-6EB1-40BF-B445-AE87F3717C19}"/>
              </a:ext>
            </a:extLst>
          </p:cNvPr>
          <p:cNvGraphicFramePr>
            <a:graphicFrameLocks noGrp="1"/>
          </p:cNvGraphicFramePr>
          <p:nvPr/>
        </p:nvGraphicFramePr>
        <p:xfrm>
          <a:off x="1136262" y="844411"/>
          <a:ext cx="10217538" cy="5691846"/>
        </p:xfrm>
        <a:graphic>
          <a:graphicData uri="http://schemas.openxmlformats.org/drawingml/2006/table">
            <a:tbl>
              <a:tblPr firstRow="1" bandRow="1">
                <a:tableStyleId>{5C22544A-7EE6-4342-B048-85BDC9FD1C3A}</a:tableStyleId>
              </a:tblPr>
              <a:tblGrid>
                <a:gridCol w="5077502">
                  <a:extLst>
                    <a:ext uri="{9D8B030D-6E8A-4147-A177-3AD203B41FA5}">
                      <a16:colId xmlns:a16="http://schemas.microsoft.com/office/drawing/2014/main" val="988980056"/>
                    </a:ext>
                  </a:extLst>
                </a:gridCol>
                <a:gridCol w="5140036">
                  <a:extLst>
                    <a:ext uri="{9D8B030D-6E8A-4147-A177-3AD203B41FA5}">
                      <a16:colId xmlns:a16="http://schemas.microsoft.com/office/drawing/2014/main" val="4062186970"/>
                    </a:ext>
                  </a:extLst>
                </a:gridCol>
              </a:tblGrid>
              <a:tr h="4746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Regular Spending Budget</a:t>
                      </a:r>
                    </a:p>
                  </a:txBody>
                  <a:tcPr/>
                </a:tc>
                <a:tc>
                  <a:txBody>
                    <a:bodyPr/>
                    <a:lstStyle/>
                    <a:p>
                      <a:r>
                        <a:rPr lang="en-CA" dirty="0"/>
                        <a:t>Crisis Budget</a:t>
                      </a:r>
                    </a:p>
                  </a:txBody>
                  <a:tcPr/>
                </a:tc>
                <a:extLst>
                  <a:ext uri="{0D108BD9-81ED-4DB2-BD59-A6C34878D82A}">
                    <a16:rowId xmlns:a16="http://schemas.microsoft.com/office/drawing/2014/main" val="25201634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Income:                                                             </a:t>
                      </a:r>
                      <a:r>
                        <a:rPr lang="en-GB" sz="1800" b="1" dirty="0"/>
                        <a:t>$4000</a:t>
                      </a:r>
                    </a:p>
                  </a:txBody>
                  <a:tcPr/>
                </a:tc>
                <a:tc>
                  <a:txBody>
                    <a:bodyPr/>
                    <a:lstStyle/>
                    <a:p>
                      <a:r>
                        <a:rPr lang="en-CA" dirty="0"/>
                        <a:t>Income:                                                                    $</a:t>
                      </a:r>
                      <a:r>
                        <a:rPr lang="en-CA" b="1" dirty="0"/>
                        <a:t>2000</a:t>
                      </a:r>
                    </a:p>
                  </a:txBody>
                  <a:tcPr/>
                </a:tc>
                <a:extLst>
                  <a:ext uri="{0D108BD9-81ED-4DB2-BD59-A6C34878D82A}">
                    <a16:rowId xmlns:a16="http://schemas.microsoft.com/office/drawing/2014/main" val="1386613361"/>
                  </a:ext>
                </a:extLst>
              </a:tr>
              <a:tr h="370840">
                <a:tc>
                  <a:txBody>
                    <a:bodyPr/>
                    <a:lstStyle/>
                    <a:p>
                      <a:pPr marL="0" indent="0">
                        <a:buFont typeface="Arial" panose="020B0604020202020204" pitchFamily="34" charset="0"/>
                        <a:buNone/>
                      </a:pPr>
                      <a:r>
                        <a:rPr lang="en-GB" sz="1800" dirty="0"/>
                        <a:t>Rent/Mortgage:                                               $1500</a:t>
                      </a:r>
                      <a:r>
                        <a:rPr lang="en-GB" sz="1800" baseline="0" dirty="0"/>
                        <a:t> </a:t>
                      </a:r>
                      <a:endParaRPr lang="en-GB" sz="1800" dirty="0"/>
                    </a:p>
                    <a:p>
                      <a:r>
                        <a:rPr lang="en-GB" sz="1800" dirty="0"/>
                        <a:t>Utilities:                                                               </a:t>
                      </a:r>
                      <a:r>
                        <a:rPr lang="en-GB" sz="1800" baseline="0" dirty="0"/>
                        <a:t>  </a:t>
                      </a:r>
                      <a:r>
                        <a:rPr lang="en-GB" sz="1800" dirty="0"/>
                        <a:t>200</a:t>
                      </a:r>
                    </a:p>
                    <a:p>
                      <a:r>
                        <a:rPr lang="en-GB" sz="1800" dirty="0"/>
                        <a:t>Internet/Cable TV:                                             </a:t>
                      </a:r>
                      <a:r>
                        <a:rPr lang="en-GB" sz="1800" baseline="0" dirty="0"/>
                        <a:t>  </a:t>
                      </a:r>
                      <a:r>
                        <a:rPr lang="en-GB" sz="1800" dirty="0"/>
                        <a:t>160</a:t>
                      </a:r>
                    </a:p>
                    <a:p>
                      <a:r>
                        <a:rPr lang="en-GB" sz="1800" dirty="0"/>
                        <a:t>Cell Phone Plan: </a:t>
                      </a:r>
                      <a:r>
                        <a:rPr lang="en-GB" sz="1800" baseline="0" dirty="0"/>
                        <a:t>                                                  </a:t>
                      </a:r>
                      <a:r>
                        <a:rPr lang="en-GB" sz="1800" dirty="0"/>
                        <a:t>200</a:t>
                      </a:r>
                    </a:p>
                    <a:p>
                      <a:r>
                        <a:rPr lang="en-GB" sz="1800" dirty="0"/>
                        <a:t>Insurance:                                                             250</a:t>
                      </a:r>
                    </a:p>
                    <a:p>
                      <a:r>
                        <a:rPr lang="en-GB" sz="1800" dirty="0"/>
                        <a:t>Car Payment:                                                        250</a:t>
                      </a:r>
                    </a:p>
                    <a:p>
                      <a:r>
                        <a:rPr lang="en-GB" sz="1800" dirty="0"/>
                        <a:t>Car maintenance: </a:t>
                      </a:r>
                      <a:r>
                        <a:rPr lang="en-GB" sz="1800" baseline="0" dirty="0"/>
                        <a:t>                                               </a:t>
                      </a:r>
                      <a:r>
                        <a:rPr lang="en-GB" sz="1800" dirty="0"/>
                        <a:t>100</a:t>
                      </a:r>
                    </a:p>
                    <a:p>
                      <a:r>
                        <a:rPr lang="en-GB" sz="1800" dirty="0"/>
                        <a:t>Gas:                                                                       </a:t>
                      </a:r>
                      <a:r>
                        <a:rPr lang="en-GB" sz="1800" baseline="0" dirty="0"/>
                        <a:t> </a:t>
                      </a:r>
                      <a:r>
                        <a:rPr lang="en-GB" sz="1800" dirty="0"/>
                        <a:t>160</a:t>
                      </a:r>
                    </a:p>
                    <a:p>
                      <a:r>
                        <a:rPr lang="en-GB" sz="1800" dirty="0"/>
                        <a:t>Clothes: </a:t>
                      </a:r>
                      <a:r>
                        <a:rPr lang="en-GB" sz="1800" baseline="0" dirty="0"/>
                        <a:t>                                                                </a:t>
                      </a:r>
                      <a:r>
                        <a:rPr lang="en-GB" sz="1800" dirty="0"/>
                        <a:t>100</a:t>
                      </a:r>
                    </a:p>
                    <a:p>
                      <a:r>
                        <a:rPr lang="en-GB" sz="1800" dirty="0"/>
                        <a:t>Groceries:                                                             350</a:t>
                      </a:r>
                    </a:p>
                    <a:p>
                      <a:r>
                        <a:rPr lang="en-GB" sz="1800" dirty="0"/>
                        <a:t>Meals Out: </a:t>
                      </a:r>
                      <a:r>
                        <a:rPr lang="en-GB" sz="1800" baseline="0" dirty="0"/>
                        <a:t>                                                           </a:t>
                      </a:r>
                      <a:r>
                        <a:rPr lang="en-GB" sz="1800" dirty="0"/>
                        <a:t>150</a:t>
                      </a:r>
                    </a:p>
                    <a:p>
                      <a:r>
                        <a:rPr lang="en-GB" sz="1800" dirty="0"/>
                        <a:t>Entertainment: </a:t>
                      </a:r>
                      <a:r>
                        <a:rPr lang="en-GB" sz="1800" baseline="0" dirty="0"/>
                        <a:t>                                                    </a:t>
                      </a:r>
                      <a:r>
                        <a:rPr lang="en-GB" sz="1800" dirty="0"/>
                        <a:t>250</a:t>
                      </a:r>
                    </a:p>
                    <a:p>
                      <a:r>
                        <a:rPr lang="en-GB" sz="1800" dirty="0"/>
                        <a:t>Gym: </a:t>
                      </a:r>
                      <a:r>
                        <a:rPr lang="en-GB" sz="1800" baseline="0" dirty="0"/>
                        <a:t>                                                                        </a:t>
                      </a:r>
                      <a:r>
                        <a:rPr lang="en-GB" sz="1800" dirty="0"/>
                        <a:t>40</a:t>
                      </a:r>
                    </a:p>
                    <a:p>
                      <a:r>
                        <a:rPr lang="en-GB" sz="1800" dirty="0"/>
                        <a:t>Other</a:t>
                      </a:r>
                      <a:r>
                        <a:rPr lang="en-GB" sz="1800" baseline="0" dirty="0"/>
                        <a:t> irregular expenses</a:t>
                      </a:r>
                      <a:r>
                        <a:rPr lang="en-GB" sz="1800" dirty="0"/>
                        <a:t>:                                   100</a:t>
                      </a:r>
                    </a:p>
                  </a:txBody>
                  <a:tcPr/>
                </a:tc>
                <a:tc>
                  <a:txBody>
                    <a:bodyPr/>
                    <a:lstStyle/>
                    <a:p>
                      <a:pPr marL="0" indent="0">
                        <a:buFont typeface="Arial" panose="020B0604020202020204" pitchFamily="34" charset="0"/>
                        <a:buNone/>
                      </a:pPr>
                      <a:r>
                        <a:rPr lang="en-GB" sz="1800" dirty="0"/>
                        <a:t>Rent/Mortgage:                                                      $</a:t>
                      </a:r>
                      <a:r>
                        <a:rPr lang="en-GB" sz="1800" baseline="0" dirty="0"/>
                        <a:t>       - </a:t>
                      </a:r>
                      <a:endParaRPr lang="en-GB" sz="1800" dirty="0"/>
                    </a:p>
                    <a:p>
                      <a:r>
                        <a:rPr lang="en-GB" sz="1800" dirty="0"/>
                        <a:t>Utilities:                                                               </a:t>
                      </a:r>
                      <a:r>
                        <a:rPr lang="en-GB" sz="1800" baseline="0" dirty="0"/>
                        <a:t>         </a:t>
                      </a:r>
                      <a:r>
                        <a:rPr lang="en-GB" sz="1800" dirty="0"/>
                        <a:t>200</a:t>
                      </a:r>
                    </a:p>
                    <a:p>
                      <a:r>
                        <a:rPr lang="en-GB" sz="1800" dirty="0"/>
                        <a:t>Internet/Cable TV:                                             </a:t>
                      </a:r>
                      <a:r>
                        <a:rPr lang="en-GB" sz="1800" baseline="0" dirty="0"/>
                        <a:t>         </a:t>
                      </a:r>
                      <a:r>
                        <a:rPr lang="en-GB" sz="1800" dirty="0"/>
                        <a:t>100</a:t>
                      </a:r>
                    </a:p>
                    <a:p>
                      <a:r>
                        <a:rPr lang="en-GB" sz="1800" dirty="0"/>
                        <a:t>Cell Phone Plan: </a:t>
                      </a:r>
                      <a:r>
                        <a:rPr lang="en-GB" sz="1800" baseline="0" dirty="0"/>
                        <a:t>                                                           7</a:t>
                      </a:r>
                      <a:r>
                        <a:rPr lang="en-GB" sz="1800" dirty="0"/>
                        <a:t>0</a:t>
                      </a:r>
                    </a:p>
                    <a:p>
                      <a:r>
                        <a:rPr lang="en-GB" sz="1800" dirty="0"/>
                        <a:t>Insurance:                                                                    200</a:t>
                      </a:r>
                    </a:p>
                    <a:p>
                      <a:r>
                        <a:rPr lang="en-GB" sz="1800" dirty="0"/>
                        <a:t>Car Payment:                                                               </a:t>
                      </a:r>
                      <a:r>
                        <a:rPr lang="en-GB" sz="1800" baseline="0" dirty="0"/>
                        <a:t>    -</a:t>
                      </a:r>
                      <a:endParaRPr lang="en-GB" sz="1800" dirty="0"/>
                    </a:p>
                    <a:p>
                      <a:r>
                        <a:rPr lang="en-GB" sz="1800" dirty="0"/>
                        <a:t>Car maintenance: </a:t>
                      </a:r>
                      <a:r>
                        <a:rPr lang="en-GB" sz="1800" baseline="0" dirty="0"/>
                        <a:t>                                                          -</a:t>
                      </a:r>
                      <a:endParaRPr lang="en-GB" sz="1800" dirty="0"/>
                    </a:p>
                    <a:p>
                      <a:r>
                        <a:rPr lang="en-GB" sz="1800" dirty="0"/>
                        <a:t>Gas:                                                                       </a:t>
                      </a:r>
                      <a:r>
                        <a:rPr lang="en-GB" sz="1800" baseline="0" dirty="0"/>
                        <a:t>         8</a:t>
                      </a:r>
                      <a:r>
                        <a:rPr lang="en-GB" sz="1800" dirty="0"/>
                        <a:t>0</a:t>
                      </a:r>
                    </a:p>
                    <a:p>
                      <a:r>
                        <a:rPr lang="en-GB" sz="1800" dirty="0"/>
                        <a:t>Clothes: </a:t>
                      </a:r>
                      <a:r>
                        <a:rPr lang="en-GB" sz="1800" baseline="0" dirty="0"/>
                        <a:t>                                                                           -</a:t>
                      </a:r>
                      <a:endParaRPr lang="en-GB" sz="1800" dirty="0"/>
                    </a:p>
                    <a:p>
                      <a:r>
                        <a:rPr lang="en-GB" sz="1800" dirty="0"/>
                        <a:t>Groceries:                                                                    500</a:t>
                      </a:r>
                    </a:p>
                    <a:p>
                      <a:r>
                        <a:rPr lang="en-GB" sz="1800" dirty="0"/>
                        <a:t>Meals </a:t>
                      </a:r>
                      <a:r>
                        <a:rPr lang="en-GB" sz="1800" b="1" baseline="0" dirty="0"/>
                        <a:t>Take-out</a:t>
                      </a:r>
                      <a:r>
                        <a:rPr lang="en-GB" sz="1800" dirty="0"/>
                        <a:t>: </a:t>
                      </a:r>
                      <a:r>
                        <a:rPr lang="en-GB" sz="1800" baseline="0" dirty="0"/>
                        <a:t>                                                         </a:t>
                      </a:r>
                      <a:r>
                        <a:rPr lang="en-GB" sz="1800" dirty="0"/>
                        <a:t>100</a:t>
                      </a:r>
                    </a:p>
                    <a:p>
                      <a:r>
                        <a:rPr lang="en-GB" sz="1800" dirty="0"/>
                        <a:t>Entertainment: </a:t>
                      </a:r>
                      <a:r>
                        <a:rPr lang="en-GB" sz="1800" baseline="0" dirty="0"/>
                        <a:t>                                                            </a:t>
                      </a:r>
                      <a:r>
                        <a:rPr lang="en-GB" sz="1800" dirty="0"/>
                        <a:t>50</a:t>
                      </a:r>
                    </a:p>
                    <a:p>
                      <a:r>
                        <a:rPr lang="en-GB" sz="1800" dirty="0"/>
                        <a:t>Gym: </a:t>
                      </a:r>
                      <a:r>
                        <a:rPr lang="en-GB" sz="1800" baseline="0" dirty="0"/>
                        <a:t>                                                                                -</a:t>
                      </a:r>
                      <a:endParaRPr lang="en-GB" sz="1800" dirty="0"/>
                    </a:p>
                    <a:p>
                      <a:r>
                        <a:rPr lang="en-GB" sz="1800" dirty="0"/>
                        <a:t>Other</a:t>
                      </a:r>
                      <a:r>
                        <a:rPr lang="en-GB" sz="1800" baseline="0" dirty="0"/>
                        <a:t> irregular expenses</a:t>
                      </a:r>
                      <a:r>
                        <a:rPr lang="en-GB" sz="1800" dirty="0"/>
                        <a:t>:                                         100</a:t>
                      </a:r>
                    </a:p>
                    <a:p>
                      <a:endParaRPr lang="en-CA" dirty="0"/>
                    </a:p>
                  </a:txBody>
                  <a:tcPr/>
                </a:tc>
                <a:extLst>
                  <a:ext uri="{0D108BD9-81ED-4DB2-BD59-A6C34878D82A}">
                    <a16:rowId xmlns:a16="http://schemas.microsoft.com/office/drawing/2014/main" val="3839837540"/>
                  </a:ext>
                </a:extLst>
              </a:tr>
              <a:tr h="370840">
                <a:tc>
                  <a:txBody>
                    <a:bodyPr/>
                    <a:lstStyle/>
                    <a:p>
                      <a:r>
                        <a:rPr lang="en-CA" dirty="0"/>
                        <a:t>Total Expense:                                                  $3810</a:t>
                      </a:r>
                    </a:p>
                    <a:p>
                      <a:r>
                        <a:rPr lang="en-CA" b="1" dirty="0"/>
                        <a:t>Surplus                                                                $190</a:t>
                      </a:r>
                    </a:p>
                  </a:txBody>
                  <a:tcPr/>
                </a:tc>
                <a:tc>
                  <a:txBody>
                    <a:bodyPr/>
                    <a:lstStyle/>
                    <a:p>
                      <a:r>
                        <a:rPr lang="en-CA" dirty="0"/>
                        <a:t>Total Expenses:                                                        $1400</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Surplus  (hold</a:t>
                      </a:r>
                      <a:r>
                        <a:rPr lang="en-CA" b="1" baseline="0" dirty="0"/>
                        <a:t> this to catch up later)</a:t>
                      </a:r>
                      <a:r>
                        <a:rPr lang="en-CA" b="1" dirty="0"/>
                        <a:t>                   $</a:t>
                      </a:r>
                      <a:r>
                        <a:rPr lang="en-CA" b="1" baseline="0" dirty="0"/>
                        <a:t>  60</a:t>
                      </a:r>
                      <a:r>
                        <a:rPr lang="en-CA" b="1" dirty="0"/>
                        <a:t>0</a:t>
                      </a:r>
                    </a:p>
                  </a:txBody>
                  <a:tcPr/>
                </a:tc>
                <a:extLst>
                  <a:ext uri="{0D108BD9-81ED-4DB2-BD59-A6C34878D82A}">
                    <a16:rowId xmlns:a16="http://schemas.microsoft.com/office/drawing/2014/main" val="3594824230"/>
                  </a:ext>
                </a:extLst>
              </a:tr>
            </a:tbl>
          </a:graphicData>
        </a:graphic>
      </p:graphicFrame>
      <p:sp>
        <p:nvSpPr>
          <p:cNvPr id="3" name="TextBox 2"/>
          <p:cNvSpPr txBox="1"/>
          <p:nvPr/>
        </p:nvSpPr>
        <p:spPr>
          <a:xfrm>
            <a:off x="1136262" y="136525"/>
            <a:ext cx="10217538" cy="707886"/>
          </a:xfrm>
          <a:prstGeom prst="rect">
            <a:avLst/>
          </a:prstGeom>
          <a:solidFill>
            <a:srgbClr val="FFC000"/>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Now how does it look?</a:t>
            </a:r>
            <a:endParaRPr kumimoji="0" lang="en-CA"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19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D7385E-A00F-48FE-A04E-A71E3147C894}"/>
              </a:ext>
            </a:extLst>
          </p:cNvPr>
          <p:cNvSpPr/>
          <p:nvPr/>
        </p:nvSpPr>
        <p:spPr>
          <a:xfrm>
            <a:off x="1094791" y="1306285"/>
            <a:ext cx="9629191" cy="3231654"/>
          </a:xfrm>
          <a:prstGeom prst="rect">
            <a:avLst/>
          </a:prstGeom>
          <a:solidFill>
            <a:schemeClr val="accent6">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black"/>
                </a:solidFill>
                <a:effectLst/>
                <a:uLnTx/>
                <a:uFillTx/>
                <a:latin typeface="Calibri" panose="020F0502020204030204"/>
                <a:ea typeface="+mn-ea"/>
                <a:cs typeface="+mn-cs"/>
              </a:rPr>
              <a:t>Question:</a:t>
            </a:r>
            <a:br>
              <a:rPr kumimoji="0" lang="en-GB" sz="60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6000" b="1" dirty="0">
                <a:solidFill>
                  <a:prstClr val="black"/>
                </a:solidFill>
                <a:latin typeface="Calibri" panose="020F0502020204030204"/>
              </a:rPr>
              <a:t>How many of you have  or created a budget recently?</a:t>
            </a:r>
            <a:endParaRPr kumimoji="0" lang="en-GB" sz="6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482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2947C06D-6EB1-40BF-B445-AE87F3717C19}"/>
              </a:ext>
            </a:extLst>
          </p:cNvPr>
          <p:cNvGraphicFramePr>
            <a:graphicFrameLocks noGrp="1"/>
          </p:cNvGraphicFramePr>
          <p:nvPr/>
        </p:nvGraphicFramePr>
        <p:xfrm>
          <a:off x="1136262" y="844411"/>
          <a:ext cx="10217538" cy="5691846"/>
        </p:xfrm>
        <a:graphic>
          <a:graphicData uri="http://schemas.openxmlformats.org/drawingml/2006/table">
            <a:tbl>
              <a:tblPr firstRow="1" bandRow="1">
                <a:tableStyleId>{5C22544A-7EE6-4342-B048-85BDC9FD1C3A}</a:tableStyleId>
              </a:tblPr>
              <a:tblGrid>
                <a:gridCol w="5077502">
                  <a:extLst>
                    <a:ext uri="{9D8B030D-6E8A-4147-A177-3AD203B41FA5}">
                      <a16:colId xmlns:a16="http://schemas.microsoft.com/office/drawing/2014/main" val="988980056"/>
                    </a:ext>
                  </a:extLst>
                </a:gridCol>
                <a:gridCol w="5140036">
                  <a:extLst>
                    <a:ext uri="{9D8B030D-6E8A-4147-A177-3AD203B41FA5}">
                      <a16:colId xmlns:a16="http://schemas.microsoft.com/office/drawing/2014/main" val="4062186970"/>
                    </a:ext>
                  </a:extLst>
                </a:gridCol>
              </a:tblGrid>
              <a:tr h="4746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Regular Spending Budget</a:t>
                      </a:r>
                    </a:p>
                  </a:txBody>
                  <a:tcPr/>
                </a:tc>
                <a:tc>
                  <a:txBody>
                    <a:bodyPr/>
                    <a:lstStyle/>
                    <a:p>
                      <a:r>
                        <a:rPr lang="en-CA" dirty="0"/>
                        <a:t>Crisis Budget</a:t>
                      </a:r>
                    </a:p>
                  </a:txBody>
                  <a:tcPr/>
                </a:tc>
                <a:extLst>
                  <a:ext uri="{0D108BD9-81ED-4DB2-BD59-A6C34878D82A}">
                    <a16:rowId xmlns:a16="http://schemas.microsoft.com/office/drawing/2014/main" val="25201634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Income:                                                             </a:t>
                      </a:r>
                      <a:r>
                        <a:rPr lang="en-GB" sz="1800" b="1" dirty="0"/>
                        <a:t>$4000</a:t>
                      </a:r>
                    </a:p>
                  </a:txBody>
                  <a:tcPr/>
                </a:tc>
                <a:tc>
                  <a:txBody>
                    <a:bodyPr/>
                    <a:lstStyle/>
                    <a:p>
                      <a:r>
                        <a:rPr lang="en-CA" dirty="0"/>
                        <a:t>Income:                                                                    $</a:t>
                      </a:r>
                      <a:r>
                        <a:rPr lang="en-CA" b="1" dirty="0"/>
                        <a:t>2000</a:t>
                      </a:r>
                    </a:p>
                  </a:txBody>
                  <a:tcPr/>
                </a:tc>
                <a:extLst>
                  <a:ext uri="{0D108BD9-81ED-4DB2-BD59-A6C34878D82A}">
                    <a16:rowId xmlns:a16="http://schemas.microsoft.com/office/drawing/2014/main" val="1386613361"/>
                  </a:ext>
                </a:extLst>
              </a:tr>
              <a:tr h="370840">
                <a:tc>
                  <a:txBody>
                    <a:bodyPr/>
                    <a:lstStyle/>
                    <a:p>
                      <a:pPr marL="0" indent="0">
                        <a:buFont typeface="Arial" panose="020B0604020202020204" pitchFamily="34" charset="0"/>
                        <a:buNone/>
                      </a:pPr>
                      <a:r>
                        <a:rPr lang="en-GB" sz="1800" dirty="0"/>
                        <a:t>Rent/Mortgage:                                               $1500</a:t>
                      </a:r>
                      <a:r>
                        <a:rPr lang="en-GB" sz="1800" baseline="0" dirty="0"/>
                        <a:t> </a:t>
                      </a:r>
                      <a:endParaRPr lang="en-GB" sz="1800" dirty="0"/>
                    </a:p>
                    <a:p>
                      <a:r>
                        <a:rPr lang="en-GB" sz="1800" dirty="0"/>
                        <a:t>Utilities:                                                               </a:t>
                      </a:r>
                      <a:r>
                        <a:rPr lang="en-GB" sz="1800" baseline="0" dirty="0"/>
                        <a:t>  </a:t>
                      </a:r>
                      <a:r>
                        <a:rPr lang="en-GB" sz="1800" dirty="0"/>
                        <a:t>200</a:t>
                      </a:r>
                    </a:p>
                    <a:p>
                      <a:r>
                        <a:rPr lang="en-GB" sz="1800" dirty="0"/>
                        <a:t>Internet/Cable TV:                                             </a:t>
                      </a:r>
                      <a:r>
                        <a:rPr lang="en-GB" sz="1800" baseline="0" dirty="0"/>
                        <a:t>  </a:t>
                      </a:r>
                      <a:r>
                        <a:rPr lang="en-GB" sz="1800" dirty="0"/>
                        <a:t>160</a:t>
                      </a:r>
                    </a:p>
                    <a:p>
                      <a:r>
                        <a:rPr lang="en-GB" sz="1800" dirty="0"/>
                        <a:t>Cell Phone Plan: </a:t>
                      </a:r>
                      <a:r>
                        <a:rPr lang="en-GB" sz="1800" baseline="0" dirty="0"/>
                        <a:t>                                                  </a:t>
                      </a:r>
                      <a:r>
                        <a:rPr lang="en-GB" sz="1800" dirty="0"/>
                        <a:t>200</a:t>
                      </a:r>
                    </a:p>
                    <a:p>
                      <a:r>
                        <a:rPr lang="en-GB" sz="1800" dirty="0"/>
                        <a:t>Insurance:                                                             250</a:t>
                      </a:r>
                    </a:p>
                    <a:p>
                      <a:r>
                        <a:rPr lang="en-GB" sz="1800" dirty="0"/>
                        <a:t>Car Payment:                                                        250</a:t>
                      </a:r>
                    </a:p>
                    <a:p>
                      <a:r>
                        <a:rPr lang="en-GB" sz="1800" dirty="0"/>
                        <a:t>Car maintenance: </a:t>
                      </a:r>
                      <a:r>
                        <a:rPr lang="en-GB" sz="1800" baseline="0" dirty="0"/>
                        <a:t>                                               </a:t>
                      </a:r>
                      <a:r>
                        <a:rPr lang="en-GB" sz="1800" dirty="0"/>
                        <a:t>100</a:t>
                      </a:r>
                    </a:p>
                    <a:p>
                      <a:r>
                        <a:rPr lang="en-GB" sz="1800" dirty="0"/>
                        <a:t>Gas:                                                                       </a:t>
                      </a:r>
                      <a:r>
                        <a:rPr lang="en-GB" sz="1800" baseline="0" dirty="0"/>
                        <a:t> </a:t>
                      </a:r>
                      <a:r>
                        <a:rPr lang="en-GB" sz="1800" dirty="0"/>
                        <a:t>160</a:t>
                      </a:r>
                    </a:p>
                    <a:p>
                      <a:r>
                        <a:rPr lang="en-GB" sz="1800" dirty="0"/>
                        <a:t>Clothes: </a:t>
                      </a:r>
                      <a:r>
                        <a:rPr lang="en-GB" sz="1800" baseline="0" dirty="0"/>
                        <a:t>                                                                </a:t>
                      </a:r>
                      <a:r>
                        <a:rPr lang="en-GB" sz="1800" dirty="0"/>
                        <a:t>100</a:t>
                      </a:r>
                    </a:p>
                    <a:p>
                      <a:r>
                        <a:rPr lang="en-GB" sz="1800" dirty="0"/>
                        <a:t>Groceries:                                                             350</a:t>
                      </a:r>
                    </a:p>
                    <a:p>
                      <a:r>
                        <a:rPr lang="en-GB" sz="1800" dirty="0"/>
                        <a:t>Meals Out: </a:t>
                      </a:r>
                      <a:r>
                        <a:rPr lang="en-GB" sz="1800" baseline="0" dirty="0"/>
                        <a:t>                                                           </a:t>
                      </a:r>
                      <a:r>
                        <a:rPr lang="en-GB" sz="1800" dirty="0"/>
                        <a:t>150</a:t>
                      </a:r>
                    </a:p>
                    <a:p>
                      <a:r>
                        <a:rPr lang="en-GB" sz="1800" dirty="0"/>
                        <a:t>Entertainment: </a:t>
                      </a:r>
                      <a:r>
                        <a:rPr lang="en-GB" sz="1800" baseline="0" dirty="0"/>
                        <a:t>                                                    </a:t>
                      </a:r>
                      <a:r>
                        <a:rPr lang="en-GB" sz="1800" dirty="0"/>
                        <a:t>250</a:t>
                      </a:r>
                    </a:p>
                    <a:p>
                      <a:r>
                        <a:rPr lang="en-GB" sz="1800" dirty="0"/>
                        <a:t>Gym: </a:t>
                      </a:r>
                      <a:r>
                        <a:rPr lang="en-GB" sz="1800" baseline="0" dirty="0"/>
                        <a:t>                                                                        </a:t>
                      </a:r>
                      <a:r>
                        <a:rPr lang="en-GB" sz="1800" dirty="0"/>
                        <a:t>40</a:t>
                      </a:r>
                    </a:p>
                    <a:p>
                      <a:r>
                        <a:rPr lang="en-GB" sz="1800" dirty="0"/>
                        <a:t>Other</a:t>
                      </a:r>
                      <a:r>
                        <a:rPr lang="en-GB" sz="1800" baseline="0" dirty="0"/>
                        <a:t> irregular expenses</a:t>
                      </a:r>
                      <a:r>
                        <a:rPr lang="en-GB" sz="1800" dirty="0"/>
                        <a:t>:                                   100</a:t>
                      </a:r>
                    </a:p>
                  </a:txBody>
                  <a:tcPr/>
                </a:tc>
                <a:tc>
                  <a:txBody>
                    <a:bodyPr/>
                    <a:lstStyle/>
                    <a:p>
                      <a:pPr marL="0" indent="0">
                        <a:buFont typeface="Arial" panose="020B0604020202020204" pitchFamily="34" charset="0"/>
                        <a:buNone/>
                      </a:pPr>
                      <a:r>
                        <a:rPr lang="en-GB" sz="1800" dirty="0"/>
                        <a:t>Rent/Mortgage:                                                      $</a:t>
                      </a:r>
                      <a:r>
                        <a:rPr lang="en-GB" sz="1800" baseline="0" dirty="0"/>
                        <a:t>       - </a:t>
                      </a:r>
                      <a:endParaRPr lang="en-GB" sz="1800" dirty="0"/>
                    </a:p>
                    <a:p>
                      <a:r>
                        <a:rPr lang="en-GB" sz="1800" dirty="0"/>
                        <a:t>Utilities:                                                               </a:t>
                      </a:r>
                      <a:r>
                        <a:rPr lang="en-GB" sz="1800" baseline="0" dirty="0"/>
                        <a:t>         </a:t>
                      </a:r>
                      <a:r>
                        <a:rPr lang="en-GB" sz="1800" dirty="0"/>
                        <a:t>200</a:t>
                      </a:r>
                    </a:p>
                    <a:p>
                      <a:r>
                        <a:rPr lang="en-GB" sz="1800" dirty="0"/>
                        <a:t>Internet/Cable TV:                                             </a:t>
                      </a:r>
                      <a:r>
                        <a:rPr lang="en-GB" sz="1800" baseline="0" dirty="0"/>
                        <a:t>         </a:t>
                      </a:r>
                      <a:r>
                        <a:rPr lang="en-GB" sz="1800" dirty="0"/>
                        <a:t>100</a:t>
                      </a:r>
                    </a:p>
                    <a:p>
                      <a:r>
                        <a:rPr lang="en-GB" sz="1800" dirty="0"/>
                        <a:t>Cell Phone Plan: </a:t>
                      </a:r>
                      <a:r>
                        <a:rPr lang="en-GB" sz="1800" baseline="0" dirty="0"/>
                        <a:t>                                                           7</a:t>
                      </a:r>
                      <a:r>
                        <a:rPr lang="en-GB" sz="1800" dirty="0"/>
                        <a:t>0</a:t>
                      </a:r>
                    </a:p>
                    <a:p>
                      <a:r>
                        <a:rPr lang="en-GB" sz="1800" dirty="0"/>
                        <a:t>Insurance:                                                                    200</a:t>
                      </a:r>
                    </a:p>
                    <a:p>
                      <a:r>
                        <a:rPr lang="en-GB" sz="1800" dirty="0"/>
                        <a:t>Car Payment:                                                               </a:t>
                      </a:r>
                      <a:r>
                        <a:rPr lang="en-GB" sz="1800" baseline="0" dirty="0"/>
                        <a:t>    -</a:t>
                      </a:r>
                      <a:endParaRPr lang="en-GB" sz="1800" dirty="0"/>
                    </a:p>
                    <a:p>
                      <a:r>
                        <a:rPr lang="en-GB" sz="1800" dirty="0"/>
                        <a:t>Car maintenance: </a:t>
                      </a:r>
                      <a:r>
                        <a:rPr lang="en-GB" sz="1800" baseline="0" dirty="0"/>
                        <a:t>                                                          -</a:t>
                      </a:r>
                      <a:endParaRPr lang="en-GB" sz="1800" dirty="0"/>
                    </a:p>
                    <a:p>
                      <a:r>
                        <a:rPr lang="en-GB" sz="1800" dirty="0"/>
                        <a:t>Gas:                                                                       </a:t>
                      </a:r>
                      <a:r>
                        <a:rPr lang="en-GB" sz="1800" baseline="0" dirty="0"/>
                        <a:t>         8</a:t>
                      </a:r>
                      <a:r>
                        <a:rPr lang="en-GB" sz="1800" dirty="0"/>
                        <a:t>0</a:t>
                      </a:r>
                    </a:p>
                    <a:p>
                      <a:r>
                        <a:rPr lang="en-GB" sz="1800" dirty="0"/>
                        <a:t>Clothes: </a:t>
                      </a:r>
                      <a:r>
                        <a:rPr lang="en-GB" sz="1800" baseline="0" dirty="0"/>
                        <a:t>                                                                           -</a:t>
                      </a:r>
                      <a:endParaRPr lang="en-GB" sz="1800" dirty="0"/>
                    </a:p>
                    <a:p>
                      <a:r>
                        <a:rPr lang="en-GB" sz="1800" dirty="0"/>
                        <a:t>Groceries:                                                                    500</a:t>
                      </a:r>
                    </a:p>
                    <a:p>
                      <a:r>
                        <a:rPr lang="en-GB" sz="1800" dirty="0"/>
                        <a:t>Meals </a:t>
                      </a:r>
                      <a:r>
                        <a:rPr lang="en-GB" sz="1800" b="1" baseline="0" dirty="0"/>
                        <a:t>Take-out</a:t>
                      </a:r>
                      <a:r>
                        <a:rPr lang="en-GB" sz="1800" dirty="0"/>
                        <a:t>: </a:t>
                      </a:r>
                      <a:r>
                        <a:rPr lang="en-GB" sz="1800" baseline="0" dirty="0"/>
                        <a:t>                                                         </a:t>
                      </a:r>
                      <a:r>
                        <a:rPr lang="en-GB" sz="1800" dirty="0"/>
                        <a:t>100</a:t>
                      </a:r>
                    </a:p>
                    <a:p>
                      <a:r>
                        <a:rPr lang="en-GB" sz="1800" dirty="0"/>
                        <a:t>Entertainment: </a:t>
                      </a:r>
                      <a:r>
                        <a:rPr lang="en-GB" sz="1800" baseline="0" dirty="0"/>
                        <a:t>                                                            </a:t>
                      </a:r>
                      <a:r>
                        <a:rPr lang="en-GB" sz="1800" dirty="0"/>
                        <a:t>50</a:t>
                      </a:r>
                    </a:p>
                    <a:p>
                      <a:r>
                        <a:rPr lang="en-GB" sz="1800" dirty="0"/>
                        <a:t>Gym: </a:t>
                      </a:r>
                      <a:r>
                        <a:rPr lang="en-GB" sz="1800" baseline="0" dirty="0"/>
                        <a:t>                                                                                -</a:t>
                      </a:r>
                      <a:endParaRPr lang="en-GB" sz="1800" dirty="0"/>
                    </a:p>
                    <a:p>
                      <a:r>
                        <a:rPr lang="en-GB" sz="1800" dirty="0"/>
                        <a:t>Other</a:t>
                      </a:r>
                      <a:r>
                        <a:rPr lang="en-GB" sz="1800" baseline="0" dirty="0"/>
                        <a:t> irregular expenses</a:t>
                      </a:r>
                      <a:r>
                        <a:rPr lang="en-GB" sz="1800" dirty="0"/>
                        <a:t>:                                         100</a:t>
                      </a:r>
                    </a:p>
                    <a:p>
                      <a:endParaRPr lang="en-CA" dirty="0"/>
                    </a:p>
                  </a:txBody>
                  <a:tcPr/>
                </a:tc>
                <a:extLst>
                  <a:ext uri="{0D108BD9-81ED-4DB2-BD59-A6C34878D82A}">
                    <a16:rowId xmlns:a16="http://schemas.microsoft.com/office/drawing/2014/main" val="3839837540"/>
                  </a:ext>
                </a:extLst>
              </a:tr>
              <a:tr h="370840">
                <a:tc>
                  <a:txBody>
                    <a:bodyPr/>
                    <a:lstStyle/>
                    <a:p>
                      <a:r>
                        <a:rPr lang="en-CA" dirty="0"/>
                        <a:t>Total Expense:                                                  $3810</a:t>
                      </a:r>
                    </a:p>
                    <a:p>
                      <a:r>
                        <a:rPr lang="en-CA" b="1" dirty="0"/>
                        <a:t>Surplus                                                                $190</a:t>
                      </a:r>
                    </a:p>
                  </a:txBody>
                  <a:tcPr/>
                </a:tc>
                <a:tc>
                  <a:txBody>
                    <a:bodyPr/>
                    <a:lstStyle/>
                    <a:p>
                      <a:r>
                        <a:rPr lang="en-CA" dirty="0"/>
                        <a:t>Total Expenses:                                                        $1400</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Surplus  (hold</a:t>
                      </a:r>
                      <a:r>
                        <a:rPr lang="en-CA" b="1" baseline="0" dirty="0"/>
                        <a:t> this to catch up later)</a:t>
                      </a:r>
                      <a:r>
                        <a:rPr lang="en-CA" b="1" dirty="0"/>
                        <a:t>                   $</a:t>
                      </a:r>
                      <a:r>
                        <a:rPr lang="en-CA" b="1" baseline="0" dirty="0"/>
                        <a:t>  60</a:t>
                      </a:r>
                      <a:r>
                        <a:rPr lang="en-CA" b="1" dirty="0"/>
                        <a:t>0</a:t>
                      </a:r>
                    </a:p>
                  </a:txBody>
                  <a:tcPr/>
                </a:tc>
                <a:extLst>
                  <a:ext uri="{0D108BD9-81ED-4DB2-BD59-A6C34878D82A}">
                    <a16:rowId xmlns:a16="http://schemas.microsoft.com/office/drawing/2014/main" val="3594824230"/>
                  </a:ext>
                </a:extLst>
              </a:tr>
            </a:tbl>
          </a:graphicData>
        </a:graphic>
      </p:graphicFrame>
      <p:sp>
        <p:nvSpPr>
          <p:cNvPr id="3" name="TextBox 2"/>
          <p:cNvSpPr txBox="1"/>
          <p:nvPr/>
        </p:nvSpPr>
        <p:spPr>
          <a:xfrm>
            <a:off x="1136262" y="136525"/>
            <a:ext cx="10217538" cy="707886"/>
          </a:xfrm>
          <a:prstGeom prst="rect">
            <a:avLst/>
          </a:prstGeom>
          <a:solidFill>
            <a:srgbClr val="FFC000"/>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Other areas for reduction</a:t>
            </a:r>
            <a:endParaRPr kumimoji="0" lang="en-CA"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6265718" y="4193780"/>
            <a:ext cx="5083802" cy="259773"/>
          </a:xfrm>
          <a:prstGeom prst="rect">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37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2947C06D-6EB1-40BF-B445-AE87F3717C19}"/>
              </a:ext>
            </a:extLst>
          </p:cNvPr>
          <p:cNvGraphicFramePr>
            <a:graphicFrameLocks noGrp="1"/>
          </p:cNvGraphicFramePr>
          <p:nvPr/>
        </p:nvGraphicFramePr>
        <p:xfrm>
          <a:off x="1229686" y="826377"/>
          <a:ext cx="10217538" cy="5780376"/>
        </p:xfrm>
        <a:graphic>
          <a:graphicData uri="http://schemas.openxmlformats.org/drawingml/2006/table">
            <a:tbl>
              <a:tblPr firstRow="1" bandRow="1">
                <a:tableStyleId>{5C22544A-7EE6-4342-B048-85BDC9FD1C3A}</a:tableStyleId>
              </a:tblPr>
              <a:tblGrid>
                <a:gridCol w="5077502">
                  <a:extLst>
                    <a:ext uri="{9D8B030D-6E8A-4147-A177-3AD203B41FA5}">
                      <a16:colId xmlns:a16="http://schemas.microsoft.com/office/drawing/2014/main" val="988980056"/>
                    </a:ext>
                  </a:extLst>
                </a:gridCol>
                <a:gridCol w="5140036">
                  <a:extLst>
                    <a:ext uri="{9D8B030D-6E8A-4147-A177-3AD203B41FA5}">
                      <a16:colId xmlns:a16="http://schemas.microsoft.com/office/drawing/2014/main" val="4062186970"/>
                    </a:ext>
                  </a:extLst>
                </a:gridCol>
              </a:tblGrid>
              <a:tr h="5632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Regular Spending Budget</a:t>
                      </a:r>
                    </a:p>
                  </a:txBody>
                  <a:tcPr/>
                </a:tc>
                <a:tc>
                  <a:txBody>
                    <a:bodyPr/>
                    <a:lstStyle/>
                    <a:p>
                      <a:r>
                        <a:rPr lang="en-CA" dirty="0"/>
                        <a:t>Crisis Budget</a:t>
                      </a:r>
                    </a:p>
                  </a:txBody>
                  <a:tcPr/>
                </a:tc>
                <a:extLst>
                  <a:ext uri="{0D108BD9-81ED-4DB2-BD59-A6C34878D82A}">
                    <a16:rowId xmlns:a16="http://schemas.microsoft.com/office/drawing/2014/main" val="25201634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Income:                                                             </a:t>
                      </a:r>
                      <a:r>
                        <a:rPr lang="en-GB" sz="1800" b="1" dirty="0"/>
                        <a:t>$4000</a:t>
                      </a:r>
                    </a:p>
                  </a:txBody>
                  <a:tcPr/>
                </a:tc>
                <a:tc>
                  <a:txBody>
                    <a:bodyPr/>
                    <a:lstStyle/>
                    <a:p>
                      <a:r>
                        <a:rPr lang="en-CA" dirty="0"/>
                        <a:t>Income:                                                                    $</a:t>
                      </a:r>
                      <a:r>
                        <a:rPr lang="en-CA" b="1" dirty="0"/>
                        <a:t>2000</a:t>
                      </a:r>
                    </a:p>
                  </a:txBody>
                  <a:tcPr/>
                </a:tc>
                <a:extLst>
                  <a:ext uri="{0D108BD9-81ED-4DB2-BD59-A6C34878D82A}">
                    <a16:rowId xmlns:a16="http://schemas.microsoft.com/office/drawing/2014/main" val="1386613361"/>
                  </a:ext>
                </a:extLst>
              </a:tr>
              <a:tr h="370840">
                <a:tc>
                  <a:txBody>
                    <a:bodyPr/>
                    <a:lstStyle/>
                    <a:p>
                      <a:pPr marL="0" indent="0">
                        <a:buFont typeface="Arial" panose="020B0604020202020204" pitchFamily="34" charset="0"/>
                        <a:buNone/>
                      </a:pPr>
                      <a:r>
                        <a:rPr lang="en-GB" sz="1800" dirty="0"/>
                        <a:t>Rent/Mortgage:                                               $1500</a:t>
                      </a:r>
                      <a:r>
                        <a:rPr lang="en-GB" sz="1800" baseline="0" dirty="0"/>
                        <a:t> </a:t>
                      </a:r>
                      <a:endParaRPr lang="en-GB" sz="1800" dirty="0"/>
                    </a:p>
                    <a:p>
                      <a:r>
                        <a:rPr lang="en-GB" sz="1800" dirty="0"/>
                        <a:t>Utilities:                                                               </a:t>
                      </a:r>
                      <a:r>
                        <a:rPr lang="en-GB" sz="1800" baseline="0" dirty="0"/>
                        <a:t>  </a:t>
                      </a:r>
                      <a:r>
                        <a:rPr lang="en-GB" sz="1800" dirty="0"/>
                        <a:t>200</a:t>
                      </a:r>
                    </a:p>
                    <a:p>
                      <a:r>
                        <a:rPr lang="en-GB" sz="1800" dirty="0"/>
                        <a:t>Internet/Cable TV:                                             </a:t>
                      </a:r>
                      <a:r>
                        <a:rPr lang="en-GB" sz="1800" baseline="0" dirty="0"/>
                        <a:t>  </a:t>
                      </a:r>
                      <a:r>
                        <a:rPr lang="en-GB" sz="1800" dirty="0"/>
                        <a:t>160</a:t>
                      </a:r>
                    </a:p>
                    <a:p>
                      <a:r>
                        <a:rPr lang="en-GB" sz="1800" dirty="0"/>
                        <a:t>Cell Phone Plan: </a:t>
                      </a:r>
                      <a:r>
                        <a:rPr lang="en-GB" sz="1800" baseline="0" dirty="0"/>
                        <a:t>                                                  </a:t>
                      </a:r>
                      <a:r>
                        <a:rPr lang="en-GB" sz="1800" dirty="0"/>
                        <a:t>200</a:t>
                      </a:r>
                    </a:p>
                    <a:p>
                      <a:r>
                        <a:rPr lang="en-GB" sz="1800" dirty="0"/>
                        <a:t>Insurance:                                                             250</a:t>
                      </a:r>
                    </a:p>
                    <a:p>
                      <a:r>
                        <a:rPr lang="en-GB" sz="1800" dirty="0"/>
                        <a:t>Car Payment:                                                        250</a:t>
                      </a:r>
                    </a:p>
                    <a:p>
                      <a:r>
                        <a:rPr lang="en-GB" sz="1800" dirty="0"/>
                        <a:t>Car maintenance: </a:t>
                      </a:r>
                      <a:r>
                        <a:rPr lang="en-GB" sz="1800" baseline="0" dirty="0"/>
                        <a:t>                                               </a:t>
                      </a:r>
                      <a:r>
                        <a:rPr lang="en-GB" sz="1800" dirty="0"/>
                        <a:t>100</a:t>
                      </a:r>
                    </a:p>
                    <a:p>
                      <a:r>
                        <a:rPr lang="en-GB" sz="1800" dirty="0"/>
                        <a:t>Gas:                                                                       </a:t>
                      </a:r>
                      <a:r>
                        <a:rPr lang="en-GB" sz="1800" baseline="0" dirty="0"/>
                        <a:t> </a:t>
                      </a:r>
                      <a:r>
                        <a:rPr lang="en-GB" sz="1800" dirty="0"/>
                        <a:t>160</a:t>
                      </a:r>
                    </a:p>
                    <a:p>
                      <a:r>
                        <a:rPr lang="en-GB" sz="1800" dirty="0"/>
                        <a:t>Clothes: </a:t>
                      </a:r>
                      <a:r>
                        <a:rPr lang="en-GB" sz="1800" baseline="0" dirty="0"/>
                        <a:t>                                                                </a:t>
                      </a:r>
                      <a:r>
                        <a:rPr lang="en-GB" sz="1800" dirty="0"/>
                        <a:t>100</a:t>
                      </a:r>
                    </a:p>
                    <a:p>
                      <a:r>
                        <a:rPr lang="en-GB" sz="1800" dirty="0"/>
                        <a:t>Groceries:                                                             350</a:t>
                      </a:r>
                    </a:p>
                    <a:p>
                      <a:r>
                        <a:rPr lang="en-GB" sz="1800" dirty="0"/>
                        <a:t>Meals Out: </a:t>
                      </a:r>
                      <a:r>
                        <a:rPr lang="en-GB" sz="1800" baseline="0" dirty="0"/>
                        <a:t>                                                           </a:t>
                      </a:r>
                      <a:r>
                        <a:rPr lang="en-GB" sz="1800" dirty="0"/>
                        <a:t>150</a:t>
                      </a:r>
                    </a:p>
                    <a:p>
                      <a:r>
                        <a:rPr lang="en-GB" sz="1800" dirty="0"/>
                        <a:t>Entertainment: </a:t>
                      </a:r>
                      <a:r>
                        <a:rPr lang="en-GB" sz="1800" baseline="0" dirty="0"/>
                        <a:t>                                                    </a:t>
                      </a:r>
                      <a:r>
                        <a:rPr lang="en-GB" sz="1800" dirty="0"/>
                        <a:t>250</a:t>
                      </a:r>
                    </a:p>
                    <a:p>
                      <a:r>
                        <a:rPr lang="en-GB" sz="1800" dirty="0"/>
                        <a:t>Gym: </a:t>
                      </a:r>
                      <a:r>
                        <a:rPr lang="en-GB" sz="1800" baseline="0" dirty="0"/>
                        <a:t>                                                                        </a:t>
                      </a:r>
                      <a:r>
                        <a:rPr lang="en-GB" sz="1800" dirty="0"/>
                        <a:t>40</a:t>
                      </a:r>
                    </a:p>
                    <a:p>
                      <a:r>
                        <a:rPr lang="en-GB" sz="1800" dirty="0"/>
                        <a:t>Other</a:t>
                      </a:r>
                      <a:r>
                        <a:rPr lang="en-GB" sz="1800" baseline="0" dirty="0"/>
                        <a:t> irregular expenses</a:t>
                      </a:r>
                      <a:r>
                        <a:rPr lang="en-GB" sz="1800" dirty="0"/>
                        <a:t>:                                   100</a:t>
                      </a:r>
                    </a:p>
                  </a:txBody>
                  <a:tcPr/>
                </a:tc>
                <a:tc>
                  <a:txBody>
                    <a:bodyPr/>
                    <a:lstStyle/>
                    <a:p>
                      <a:pPr marL="0" indent="0">
                        <a:buFont typeface="Arial" panose="020B0604020202020204" pitchFamily="34" charset="0"/>
                        <a:buNone/>
                      </a:pPr>
                      <a:r>
                        <a:rPr lang="en-GB" sz="1800" dirty="0"/>
                        <a:t>Rent/Mortgage:                                                      $</a:t>
                      </a:r>
                      <a:r>
                        <a:rPr lang="en-GB" sz="1800" baseline="0" dirty="0"/>
                        <a:t>       - </a:t>
                      </a:r>
                      <a:endParaRPr lang="en-GB" sz="1800" dirty="0"/>
                    </a:p>
                    <a:p>
                      <a:r>
                        <a:rPr lang="en-GB" sz="1800" dirty="0"/>
                        <a:t>Utilities:                                                               </a:t>
                      </a:r>
                      <a:r>
                        <a:rPr lang="en-GB" sz="1800" baseline="0" dirty="0"/>
                        <a:t>         </a:t>
                      </a:r>
                      <a:r>
                        <a:rPr lang="en-GB" sz="1800" dirty="0"/>
                        <a:t>200</a:t>
                      </a:r>
                    </a:p>
                    <a:p>
                      <a:r>
                        <a:rPr lang="en-GB" sz="1800" dirty="0"/>
                        <a:t>Internet/Cable TV:                                             </a:t>
                      </a:r>
                      <a:r>
                        <a:rPr lang="en-GB" sz="1800" baseline="0" dirty="0"/>
                        <a:t>         </a:t>
                      </a:r>
                      <a:r>
                        <a:rPr lang="en-GB" sz="1800" dirty="0"/>
                        <a:t>100</a:t>
                      </a:r>
                    </a:p>
                    <a:p>
                      <a:r>
                        <a:rPr lang="en-GB" sz="1800" dirty="0"/>
                        <a:t>Cell Phone Plan: </a:t>
                      </a:r>
                      <a:r>
                        <a:rPr lang="en-GB" sz="1800" baseline="0" dirty="0"/>
                        <a:t>                                                           7</a:t>
                      </a:r>
                      <a:r>
                        <a:rPr lang="en-GB" sz="1800" dirty="0"/>
                        <a:t>0</a:t>
                      </a:r>
                    </a:p>
                    <a:p>
                      <a:r>
                        <a:rPr lang="en-GB" sz="1800" dirty="0"/>
                        <a:t>Insurance:                                                                    200</a:t>
                      </a:r>
                    </a:p>
                    <a:p>
                      <a:r>
                        <a:rPr lang="en-GB" sz="1800" dirty="0"/>
                        <a:t>Car Payment:                                                               </a:t>
                      </a:r>
                      <a:r>
                        <a:rPr lang="en-GB" sz="1800" baseline="0" dirty="0"/>
                        <a:t>    -</a:t>
                      </a:r>
                      <a:endParaRPr lang="en-GB" sz="1800" dirty="0"/>
                    </a:p>
                    <a:p>
                      <a:r>
                        <a:rPr lang="en-GB" sz="1800" dirty="0"/>
                        <a:t>Car maintenance: </a:t>
                      </a:r>
                      <a:r>
                        <a:rPr lang="en-GB" sz="1800" baseline="0" dirty="0"/>
                        <a:t>                                                          -</a:t>
                      </a:r>
                      <a:endParaRPr lang="en-GB" sz="1800" dirty="0"/>
                    </a:p>
                    <a:p>
                      <a:r>
                        <a:rPr lang="en-GB" sz="1800" dirty="0"/>
                        <a:t>Gas:                                                                       </a:t>
                      </a:r>
                      <a:r>
                        <a:rPr lang="en-GB" sz="1800" baseline="0" dirty="0"/>
                        <a:t>         8</a:t>
                      </a:r>
                      <a:r>
                        <a:rPr lang="en-GB" sz="1800" dirty="0"/>
                        <a:t>0</a:t>
                      </a:r>
                    </a:p>
                    <a:p>
                      <a:r>
                        <a:rPr lang="en-GB" sz="1800" dirty="0"/>
                        <a:t>Clothes: </a:t>
                      </a:r>
                      <a:r>
                        <a:rPr lang="en-GB" sz="1800" baseline="0" dirty="0"/>
                        <a:t>                                                                           -</a:t>
                      </a:r>
                      <a:endParaRPr lang="en-GB" sz="1800" dirty="0"/>
                    </a:p>
                    <a:p>
                      <a:r>
                        <a:rPr lang="en-GB" sz="1800" dirty="0"/>
                        <a:t>Groceries:                                                                    500</a:t>
                      </a:r>
                    </a:p>
                    <a:p>
                      <a:r>
                        <a:rPr lang="en-GB" sz="1800" dirty="0"/>
                        <a:t>Meals </a:t>
                      </a:r>
                      <a:r>
                        <a:rPr lang="en-GB" sz="1800" b="1" baseline="0" dirty="0"/>
                        <a:t>Take-out</a:t>
                      </a:r>
                      <a:r>
                        <a:rPr lang="en-GB" sz="1800" dirty="0"/>
                        <a:t>: </a:t>
                      </a:r>
                      <a:r>
                        <a:rPr lang="en-GB" sz="1800" baseline="0" dirty="0"/>
                        <a:t>                                                         </a:t>
                      </a:r>
                      <a:r>
                        <a:rPr lang="en-GB" sz="1800" dirty="0"/>
                        <a:t>100</a:t>
                      </a:r>
                    </a:p>
                    <a:p>
                      <a:r>
                        <a:rPr lang="en-GB" sz="1800" dirty="0"/>
                        <a:t>Entertainment: </a:t>
                      </a:r>
                      <a:r>
                        <a:rPr lang="en-GB" sz="1800" baseline="0" dirty="0"/>
                        <a:t>                                                            </a:t>
                      </a:r>
                      <a:r>
                        <a:rPr lang="en-GB" sz="1800" dirty="0"/>
                        <a:t>50</a:t>
                      </a:r>
                    </a:p>
                    <a:p>
                      <a:r>
                        <a:rPr lang="en-GB" sz="1800" dirty="0"/>
                        <a:t>Gym: </a:t>
                      </a:r>
                      <a:r>
                        <a:rPr lang="en-GB" sz="1800" baseline="0" dirty="0"/>
                        <a:t>                                                                                -</a:t>
                      </a:r>
                      <a:endParaRPr lang="en-GB" sz="1800" dirty="0"/>
                    </a:p>
                    <a:p>
                      <a:r>
                        <a:rPr lang="en-GB" sz="1800" dirty="0"/>
                        <a:t>Other</a:t>
                      </a:r>
                      <a:r>
                        <a:rPr lang="en-GB" sz="1800" baseline="0" dirty="0"/>
                        <a:t> irregular expenses</a:t>
                      </a:r>
                      <a:r>
                        <a:rPr lang="en-GB" sz="1800" dirty="0"/>
                        <a:t>:                                         100</a:t>
                      </a:r>
                    </a:p>
                    <a:p>
                      <a:endParaRPr lang="en-CA" dirty="0"/>
                    </a:p>
                  </a:txBody>
                  <a:tcPr/>
                </a:tc>
                <a:extLst>
                  <a:ext uri="{0D108BD9-81ED-4DB2-BD59-A6C34878D82A}">
                    <a16:rowId xmlns:a16="http://schemas.microsoft.com/office/drawing/2014/main" val="3839837540"/>
                  </a:ext>
                </a:extLst>
              </a:tr>
              <a:tr h="370840">
                <a:tc>
                  <a:txBody>
                    <a:bodyPr/>
                    <a:lstStyle/>
                    <a:p>
                      <a:r>
                        <a:rPr lang="en-CA" dirty="0"/>
                        <a:t>Total Expense:                                                  $3810</a:t>
                      </a:r>
                    </a:p>
                    <a:p>
                      <a:r>
                        <a:rPr lang="en-CA" b="1" dirty="0"/>
                        <a:t>Surplus                                                                $190</a:t>
                      </a:r>
                    </a:p>
                  </a:txBody>
                  <a:tcPr/>
                </a:tc>
                <a:tc>
                  <a:txBody>
                    <a:bodyPr/>
                    <a:lstStyle/>
                    <a:p>
                      <a:r>
                        <a:rPr lang="en-CA" dirty="0"/>
                        <a:t>Total Expenses:                                                        $1400</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Surplus  (hold</a:t>
                      </a:r>
                      <a:r>
                        <a:rPr lang="en-CA" b="1" baseline="0" dirty="0"/>
                        <a:t> this to catch up later)</a:t>
                      </a:r>
                      <a:r>
                        <a:rPr lang="en-CA" b="1" dirty="0"/>
                        <a:t>                   $</a:t>
                      </a:r>
                      <a:r>
                        <a:rPr lang="en-CA" b="1" baseline="0" dirty="0"/>
                        <a:t>  60</a:t>
                      </a:r>
                      <a:r>
                        <a:rPr lang="en-CA" b="1" dirty="0"/>
                        <a:t>0</a:t>
                      </a:r>
                    </a:p>
                  </a:txBody>
                  <a:tcPr/>
                </a:tc>
                <a:extLst>
                  <a:ext uri="{0D108BD9-81ED-4DB2-BD59-A6C34878D82A}">
                    <a16:rowId xmlns:a16="http://schemas.microsoft.com/office/drawing/2014/main" val="3594824230"/>
                  </a:ext>
                </a:extLst>
              </a:tr>
            </a:tbl>
          </a:graphicData>
        </a:graphic>
      </p:graphicFrame>
      <p:sp>
        <p:nvSpPr>
          <p:cNvPr id="3" name="TextBox 2"/>
          <p:cNvSpPr txBox="1"/>
          <p:nvPr/>
        </p:nvSpPr>
        <p:spPr>
          <a:xfrm>
            <a:off x="1136262" y="136525"/>
            <a:ext cx="10217538" cy="707886"/>
          </a:xfrm>
          <a:prstGeom prst="rect">
            <a:avLst/>
          </a:prstGeom>
          <a:solidFill>
            <a:srgbClr val="FFC000"/>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Warning – Only Temporary Savings</a:t>
            </a:r>
            <a:endParaRPr kumimoji="0" lang="en-CA"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6313488" y="1803871"/>
            <a:ext cx="5083802" cy="259773"/>
          </a:xfrm>
          <a:prstGeom prst="rect">
            <a:avLst/>
          </a:prstGeom>
          <a:solidFill>
            <a:srgbClr val="FF00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6348846" y="3172008"/>
            <a:ext cx="5083802" cy="259773"/>
          </a:xfrm>
          <a:prstGeom prst="rect">
            <a:avLst/>
          </a:prstGeom>
          <a:solidFill>
            <a:srgbClr val="FF00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6286500" y="6286154"/>
            <a:ext cx="5083802" cy="259773"/>
          </a:xfrm>
          <a:prstGeom prst="rect">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741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2000"/>
                            </p:stCondLst>
                            <p:childTnLst>
                              <p:par>
                                <p:cTn id="15" presetID="10" presetClass="entr" presetSubtype="0" fill="hold" grpId="0" nodeType="after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3000"/>
                            </p:stCondLst>
                            <p:childTnLst>
                              <p:par>
                                <p:cTn id="19" presetID="10" presetClass="entr" presetSubtype="0" fill="hold" grpId="0" nodeType="afterEffect">
                                  <p:stCondLst>
                                    <p:cond delay="5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D94B4-D8B2-476E-B14B-0659CCCEED19}"/>
              </a:ext>
            </a:extLst>
          </p:cNvPr>
          <p:cNvSpPr>
            <a:spLocks noGrp="1"/>
          </p:cNvSpPr>
          <p:nvPr>
            <p:ph type="title"/>
          </p:nvPr>
        </p:nvSpPr>
        <p:spPr>
          <a:xfrm>
            <a:off x="921466" y="167697"/>
            <a:ext cx="10182811" cy="1325563"/>
          </a:xfrm>
        </p:spPr>
        <p:txBody>
          <a:bodyPr>
            <a:normAutofit/>
          </a:bodyPr>
          <a:lstStyle/>
          <a:p>
            <a:r>
              <a:rPr lang="en-US" sz="6000" b="1" dirty="0">
                <a:solidFill>
                  <a:srgbClr val="00B050"/>
                </a:solidFill>
              </a:rPr>
              <a:t>Work out your options …</a:t>
            </a:r>
            <a:endParaRPr lang="en-CA" sz="6000" b="1" dirty="0">
              <a:solidFill>
                <a:srgbClr val="00B050"/>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81400" y="1305956"/>
            <a:ext cx="8610600" cy="5552044"/>
          </a:xfrm>
        </p:spPr>
      </p:pic>
    </p:spTree>
    <p:extLst>
      <p:ext uri="{BB962C8B-B14F-4D97-AF65-F5344CB8AC3E}">
        <p14:creationId xmlns:p14="http://schemas.microsoft.com/office/powerpoint/2010/main" val="2961493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BCC38-554A-4C93-863A-2AA5EE91BDC4}"/>
              </a:ext>
            </a:extLst>
          </p:cNvPr>
          <p:cNvSpPr>
            <a:spLocks noGrp="1"/>
          </p:cNvSpPr>
          <p:nvPr>
            <p:ph type="title"/>
          </p:nvPr>
        </p:nvSpPr>
        <p:spPr>
          <a:xfrm>
            <a:off x="1090126" y="2511165"/>
            <a:ext cx="9537441" cy="1325563"/>
          </a:xfrm>
        </p:spPr>
        <p:txBody>
          <a:bodyPr>
            <a:noAutofit/>
          </a:bodyPr>
          <a:lstStyle/>
          <a:p>
            <a:r>
              <a:rPr lang="en-CA" sz="11500" b="1" dirty="0"/>
              <a:t>Understanding your </a:t>
            </a:r>
            <a:br>
              <a:rPr lang="en-CA" sz="11500" b="1" dirty="0"/>
            </a:br>
            <a:r>
              <a:rPr lang="en-CA" sz="11500" b="1" dirty="0"/>
              <a:t>credit report</a:t>
            </a:r>
          </a:p>
        </p:txBody>
      </p:sp>
    </p:spTree>
    <p:extLst>
      <p:ext uri="{BB962C8B-B14F-4D97-AF65-F5344CB8AC3E}">
        <p14:creationId xmlns:p14="http://schemas.microsoft.com/office/powerpoint/2010/main" val="4141016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1660A6-8F14-48D6-966D-EC6B7188A2AD}" type="slidenum">
              <a:rPr lang="en-CA" smtClean="0"/>
              <a:pPr/>
              <a:t>34</a:t>
            </a:fld>
            <a:endParaRPr lang="en-CA"/>
          </a:p>
        </p:txBody>
      </p:sp>
      <p:pic>
        <p:nvPicPr>
          <p:cNvPr id="5" name="Picture 4"/>
          <p:cNvPicPr>
            <a:picLocks noChangeAspect="1"/>
          </p:cNvPicPr>
          <p:nvPr/>
        </p:nvPicPr>
        <p:blipFill>
          <a:blip r:embed="rId2"/>
          <a:stretch>
            <a:fillRect/>
          </a:stretch>
        </p:blipFill>
        <p:spPr>
          <a:xfrm>
            <a:off x="-1" y="0"/>
            <a:ext cx="12192001" cy="6858057"/>
          </a:xfrm>
          <a:prstGeom prst="rect">
            <a:avLst/>
          </a:prstGeom>
        </p:spPr>
      </p:pic>
    </p:spTree>
    <p:extLst>
      <p:ext uri="{BB962C8B-B14F-4D97-AF65-F5344CB8AC3E}">
        <p14:creationId xmlns:p14="http://schemas.microsoft.com/office/powerpoint/2010/main" val="3812465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1660A6-8F14-48D6-966D-EC6B7188A2AD}" type="slidenum">
              <a:rPr lang="en-CA" smtClean="0"/>
              <a:pPr/>
              <a:t>35</a:t>
            </a:fld>
            <a:endParaRPr lang="en-CA"/>
          </a:p>
        </p:txBody>
      </p:sp>
      <p:pic>
        <p:nvPicPr>
          <p:cNvPr id="3" name="Picture 2"/>
          <p:cNvPicPr>
            <a:picLocks noChangeAspect="1"/>
          </p:cNvPicPr>
          <p:nvPr/>
        </p:nvPicPr>
        <p:blipFill>
          <a:blip r:embed="rId2"/>
          <a:stretch>
            <a:fillRect/>
          </a:stretch>
        </p:blipFill>
        <p:spPr>
          <a:xfrm>
            <a:off x="-1" y="0"/>
            <a:ext cx="12192001" cy="6858057"/>
          </a:xfrm>
          <a:prstGeom prst="rect">
            <a:avLst/>
          </a:prstGeom>
        </p:spPr>
      </p:pic>
      <p:sp>
        <p:nvSpPr>
          <p:cNvPr id="4" name="Rectangle 3"/>
          <p:cNvSpPr/>
          <p:nvPr/>
        </p:nvSpPr>
        <p:spPr>
          <a:xfrm>
            <a:off x="102870" y="1314450"/>
            <a:ext cx="8161020" cy="365760"/>
          </a:xfrm>
          <a:prstGeom prst="rect">
            <a:avLst/>
          </a:prstGeom>
          <a:solidFill>
            <a:srgbClr val="FFC000">
              <a:alpha val="40000"/>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35834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1660A6-8F14-48D6-966D-EC6B7188A2AD}" type="slidenum">
              <a:rPr lang="en-CA" smtClean="0"/>
              <a:pPr/>
              <a:t>36</a:t>
            </a:fld>
            <a:endParaRPr lang="en-CA"/>
          </a:p>
        </p:txBody>
      </p:sp>
      <p:pic>
        <p:nvPicPr>
          <p:cNvPr id="3" name="Picture 2"/>
          <p:cNvPicPr>
            <a:picLocks noChangeAspect="1"/>
          </p:cNvPicPr>
          <p:nvPr/>
        </p:nvPicPr>
        <p:blipFill>
          <a:blip r:embed="rId2"/>
          <a:stretch>
            <a:fillRect/>
          </a:stretch>
        </p:blipFill>
        <p:spPr>
          <a:xfrm>
            <a:off x="-1" y="0"/>
            <a:ext cx="12192001" cy="6858057"/>
          </a:xfrm>
          <a:prstGeom prst="rect">
            <a:avLst/>
          </a:prstGeom>
        </p:spPr>
      </p:pic>
      <p:sp>
        <p:nvSpPr>
          <p:cNvPr id="4" name="Rectangle 3"/>
          <p:cNvSpPr/>
          <p:nvPr/>
        </p:nvSpPr>
        <p:spPr>
          <a:xfrm>
            <a:off x="148590" y="1828800"/>
            <a:ext cx="342900" cy="5029200"/>
          </a:xfrm>
          <a:prstGeom prst="rect">
            <a:avLst/>
          </a:prstGeom>
          <a:solidFill>
            <a:srgbClr val="FF00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148590" y="1291590"/>
            <a:ext cx="342900" cy="365760"/>
          </a:xfrm>
          <a:prstGeom prst="rect">
            <a:avLst/>
          </a:prstGeom>
          <a:solidFill>
            <a:schemeClr val="accent6">
              <a:alpha val="56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34987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1660A6-8F14-48D6-966D-EC6B7188A2AD}" type="slidenum">
              <a:rPr lang="en-CA" smtClean="0"/>
              <a:pPr/>
              <a:t>37</a:t>
            </a:fld>
            <a:endParaRPr lang="en-CA"/>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873" y="14287"/>
            <a:ext cx="10203872" cy="6829425"/>
          </a:xfrm>
          <a:prstGeom prst="rect">
            <a:avLst/>
          </a:prstGeom>
        </p:spPr>
      </p:pic>
      <p:sp>
        <p:nvSpPr>
          <p:cNvPr id="5" name="Rectangle 4"/>
          <p:cNvSpPr/>
          <p:nvPr/>
        </p:nvSpPr>
        <p:spPr>
          <a:xfrm>
            <a:off x="6608618" y="2275609"/>
            <a:ext cx="955964" cy="2286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6608618" y="6127750"/>
            <a:ext cx="955964" cy="2286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7813964" y="2275609"/>
            <a:ext cx="1018309" cy="2286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9001991" y="2275609"/>
            <a:ext cx="1018309" cy="2286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10186554" y="2275609"/>
            <a:ext cx="1018309" cy="2286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7841673" y="2729345"/>
            <a:ext cx="1018309" cy="2286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p:nvSpPr>
        <p:spPr>
          <a:xfrm>
            <a:off x="10186554" y="2840687"/>
            <a:ext cx="1018309" cy="2286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a:off x="7841672" y="4428547"/>
            <a:ext cx="1018309" cy="2286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10186553" y="4428547"/>
            <a:ext cx="1018309" cy="2286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p:nvSpPr>
        <p:spPr>
          <a:xfrm>
            <a:off x="7789719" y="6127750"/>
            <a:ext cx="1018309" cy="2286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p:nvSpPr>
        <p:spPr>
          <a:xfrm>
            <a:off x="7841672" y="6476567"/>
            <a:ext cx="1018309" cy="2286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p:cNvSpPr/>
          <p:nvPr/>
        </p:nvSpPr>
        <p:spPr>
          <a:xfrm>
            <a:off x="10186552" y="6196012"/>
            <a:ext cx="1018309" cy="2286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p:cNvSpPr/>
          <p:nvPr/>
        </p:nvSpPr>
        <p:spPr>
          <a:xfrm>
            <a:off x="10186551" y="6456001"/>
            <a:ext cx="1018309" cy="2286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9529944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1660A6-8F14-48D6-966D-EC6B7188A2AD}" type="slidenum">
              <a:rPr lang="en-CA" smtClean="0"/>
              <a:pPr/>
              <a:t>38</a:t>
            </a:fld>
            <a:endParaRPr lang="en-CA"/>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36"/>
            <a:ext cx="12192000" cy="6874036"/>
          </a:xfrm>
          <a:prstGeom prst="rect">
            <a:avLst/>
          </a:prstGeom>
        </p:spPr>
      </p:pic>
    </p:spTree>
    <p:extLst>
      <p:ext uri="{BB962C8B-B14F-4D97-AF65-F5344CB8AC3E}">
        <p14:creationId xmlns:p14="http://schemas.microsoft.com/office/powerpoint/2010/main" val="640368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1990437" y="1192982"/>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1205345" y="269652"/>
            <a:ext cx="9247909" cy="923330"/>
          </a:xfrm>
          <a:prstGeom prst="rect">
            <a:avLst/>
          </a:prstGeom>
          <a:noFill/>
        </p:spPr>
        <p:txBody>
          <a:bodyPr wrap="square" rtlCol="0">
            <a:spAutoFit/>
          </a:bodyPr>
          <a:lstStyle/>
          <a:p>
            <a:pPr algn="ctr"/>
            <a:r>
              <a:rPr lang="en-CA" sz="5400" b="1" dirty="0"/>
              <a:t>Credit-Scoring Formula</a:t>
            </a:r>
          </a:p>
        </p:txBody>
      </p:sp>
    </p:spTree>
    <p:extLst>
      <p:ext uri="{BB962C8B-B14F-4D97-AF65-F5344CB8AC3E}">
        <p14:creationId xmlns:p14="http://schemas.microsoft.com/office/powerpoint/2010/main" val="3593649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438401" y="2337962"/>
            <a:ext cx="2619375" cy="1743075"/>
          </a:xfrm>
        </p:spPr>
      </p:pic>
      <p:pic>
        <p:nvPicPr>
          <p:cNvPr id="3277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34226" y="2337962"/>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62514" y="4281057"/>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1641763" y="1206156"/>
            <a:ext cx="9071264" cy="4838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altLang="en-US" sz="6000" b="1" i="0" u="none" strike="noStrike" kern="1200" cap="none" spc="0" normalizeH="0" baseline="0" noProof="0" dirty="0">
                <a:ln>
                  <a:noFill/>
                </a:ln>
                <a:solidFill>
                  <a:prstClr val="black"/>
                </a:solidFill>
                <a:effectLst/>
                <a:uLnTx/>
                <a:uFillTx/>
                <a:latin typeface="Calibri" panose="020F0502020204030204"/>
                <a:ea typeface="+mj-ea"/>
                <a:cs typeface="+mj-cs"/>
              </a:rPr>
              <a:t>Sometimes, Life Happens</a:t>
            </a:r>
          </a:p>
        </p:txBody>
      </p:sp>
    </p:spTree>
    <p:extLst>
      <p:ext uri="{BB962C8B-B14F-4D97-AF65-F5344CB8AC3E}">
        <p14:creationId xmlns:p14="http://schemas.microsoft.com/office/powerpoint/2010/main" val="215487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fade">
                                      <p:cBhvr>
                                        <p:cTn id="7" dur="1000"/>
                                        <p:tgtEl>
                                          <p:spTgt spid="32771"/>
                                        </p:tgtEl>
                                      </p:cBhvr>
                                    </p:animEffect>
                                    <p:anim calcmode="lin" valueType="num">
                                      <p:cBhvr>
                                        <p:cTn id="8" dur="1000" fill="hold"/>
                                        <p:tgtEl>
                                          <p:spTgt spid="32771"/>
                                        </p:tgtEl>
                                        <p:attrNameLst>
                                          <p:attrName>ppt_x</p:attrName>
                                        </p:attrNameLst>
                                      </p:cBhvr>
                                      <p:tavLst>
                                        <p:tav tm="0">
                                          <p:val>
                                            <p:strVal val="#ppt_x"/>
                                          </p:val>
                                        </p:tav>
                                        <p:tav tm="100000">
                                          <p:val>
                                            <p:strVal val="#ppt_x"/>
                                          </p:val>
                                        </p:tav>
                                      </p:tavLst>
                                    </p:anim>
                                    <p:anim calcmode="lin" valueType="num">
                                      <p:cBhvr>
                                        <p:cTn id="9" dur="1000" fill="hold"/>
                                        <p:tgtEl>
                                          <p:spTgt spid="3277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772"/>
                                        </p:tgtEl>
                                        <p:attrNameLst>
                                          <p:attrName>style.visibility</p:attrName>
                                        </p:attrNameLst>
                                      </p:cBhvr>
                                      <p:to>
                                        <p:strVal val="visible"/>
                                      </p:to>
                                    </p:set>
                                    <p:animEffect transition="in" filter="fade">
                                      <p:cBhvr>
                                        <p:cTn id="12" dur="1000"/>
                                        <p:tgtEl>
                                          <p:spTgt spid="32772"/>
                                        </p:tgtEl>
                                      </p:cBhvr>
                                    </p:animEffect>
                                    <p:anim calcmode="lin" valueType="num">
                                      <p:cBhvr>
                                        <p:cTn id="13" dur="1000" fill="hold"/>
                                        <p:tgtEl>
                                          <p:spTgt spid="32772"/>
                                        </p:tgtEl>
                                        <p:attrNameLst>
                                          <p:attrName>ppt_x</p:attrName>
                                        </p:attrNameLst>
                                      </p:cBhvr>
                                      <p:tavLst>
                                        <p:tav tm="0">
                                          <p:val>
                                            <p:strVal val="#ppt_x"/>
                                          </p:val>
                                        </p:tav>
                                        <p:tav tm="100000">
                                          <p:val>
                                            <p:strVal val="#ppt_x"/>
                                          </p:val>
                                        </p:tav>
                                      </p:tavLst>
                                    </p:anim>
                                    <p:anim calcmode="lin" valueType="num">
                                      <p:cBhvr>
                                        <p:cTn id="14" dur="1000" fill="hold"/>
                                        <p:tgtEl>
                                          <p:spTgt spid="3277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2773"/>
                                        </p:tgtEl>
                                        <p:attrNameLst>
                                          <p:attrName>style.visibility</p:attrName>
                                        </p:attrNameLst>
                                      </p:cBhvr>
                                      <p:to>
                                        <p:strVal val="visible"/>
                                      </p:to>
                                    </p:set>
                                    <p:animEffect transition="in" filter="fade">
                                      <p:cBhvr>
                                        <p:cTn id="17" dur="1000"/>
                                        <p:tgtEl>
                                          <p:spTgt spid="32773"/>
                                        </p:tgtEl>
                                      </p:cBhvr>
                                    </p:animEffect>
                                    <p:anim calcmode="lin" valueType="num">
                                      <p:cBhvr>
                                        <p:cTn id="18" dur="1000" fill="hold"/>
                                        <p:tgtEl>
                                          <p:spTgt spid="32773"/>
                                        </p:tgtEl>
                                        <p:attrNameLst>
                                          <p:attrName>ppt_x</p:attrName>
                                        </p:attrNameLst>
                                      </p:cBhvr>
                                      <p:tavLst>
                                        <p:tav tm="0">
                                          <p:val>
                                            <p:strVal val="#ppt_x"/>
                                          </p:val>
                                        </p:tav>
                                        <p:tav tm="100000">
                                          <p:val>
                                            <p:strVal val="#ppt_x"/>
                                          </p:val>
                                        </p:tav>
                                      </p:tavLst>
                                    </p:anim>
                                    <p:anim calcmode="lin" valueType="num">
                                      <p:cBhvr>
                                        <p:cTn id="19" dur="1000" fill="hold"/>
                                        <p:tgtEl>
                                          <p:spTgt spid="327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472045" y="148993"/>
            <a:ext cx="9247909" cy="923330"/>
          </a:xfrm>
          <a:prstGeom prst="rect">
            <a:avLst/>
          </a:prstGeom>
          <a:noFill/>
        </p:spPr>
        <p:txBody>
          <a:bodyPr wrap="square" rtlCol="0">
            <a:spAutoFit/>
          </a:bodyPr>
          <a:lstStyle/>
          <a:p>
            <a:pPr algn="ctr"/>
            <a:r>
              <a:rPr lang="en-CA" sz="5400" b="1" dirty="0"/>
              <a:t>Elements of the Formula</a:t>
            </a:r>
          </a:p>
        </p:txBody>
      </p:sp>
    </p:spTree>
    <p:extLst>
      <p:ext uri="{BB962C8B-B14F-4D97-AF65-F5344CB8AC3E}">
        <p14:creationId xmlns:p14="http://schemas.microsoft.com/office/powerpoint/2010/main" val="26093972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205345" y="30659"/>
            <a:ext cx="9247909" cy="923330"/>
          </a:xfrm>
          <a:prstGeom prst="rect">
            <a:avLst/>
          </a:prstGeom>
          <a:noFill/>
        </p:spPr>
        <p:txBody>
          <a:bodyPr wrap="square" rtlCol="0">
            <a:spAutoFit/>
          </a:bodyPr>
          <a:lstStyle/>
          <a:p>
            <a:pPr algn="ctr"/>
            <a:r>
              <a:rPr lang="en-CA" sz="5400" b="1" dirty="0"/>
              <a:t>Payment History</a:t>
            </a:r>
          </a:p>
        </p:txBody>
      </p:sp>
      <p:sp>
        <p:nvSpPr>
          <p:cNvPr id="3" name="TextBox 2"/>
          <p:cNvSpPr txBox="1"/>
          <p:nvPr/>
        </p:nvSpPr>
        <p:spPr>
          <a:xfrm>
            <a:off x="9912927" y="2815936"/>
            <a:ext cx="1569028" cy="1015663"/>
          </a:xfrm>
          <a:prstGeom prst="rect">
            <a:avLst/>
          </a:prstGeom>
          <a:noFill/>
        </p:spPr>
        <p:txBody>
          <a:bodyPr wrap="square" rtlCol="0">
            <a:spAutoFit/>
          </a:bodyPr>
          <a:lstStyle/>
          <a:p>
            <a:r>
              <a:rPr lang="en-CA" sz="6000" b="1" dirty="0"/>
              <a:t>35%</a:t>
            </a:r>
          </a:p>
        </p:txBody>
      </p:sp>
    </p:spTree>
    <p:extLst>
      <p:ext uri="{BB962C8B-B14F-4D97-AF65-F5344CB8AC3E}">
        <p14:creationId xmlns:p14="http://schemas.microsoft.com/office/powerpoint/2010/main" val="344760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1660A6-8F14-48D6-966D-EC6B7188A2AD}" type="slidenum">
              <a:rPr lang="en-CA" smtClean="0"/>
              <a:pPr/>
              <a:t>42</a:t>
            </a:fld>
            <a:endParaRPr lang="en-CA"/>
          </a:p>
        </p:txBody>
      </p:sp>
      <p:pic>
        <p:nvPicPr>
          <p:cNvPr id="3" name="Picture 2"/>
          <p:cNvPicPr>
            <a:picLocks noChangeAspect="1"/>
          </p:cNvPicPr>
          <p:nvPr/>
        </p:nvPicPr>
        <p:blipFill>
          <a:blip r:embed="rId2"/>
          <a:stretch>
            <a:fillRect/>
          </a:stretch>
        </p:blipFill>
        <p:spPr>
          <a:xfrm>
            <a:off x="-1" y="0"/>
            <a:ext cx="12192001" cy="6858057"/>
          </a:xfrm>
          <a:prstGeom prst="rect">
            <a:avLst/>
          </a:prstGeom>
        </p:spPr>
      </p:pic>
      <p:sp>
        <p:nvSpPr>
          <p:cNvPr id="4" name="Rectangle 3"/>
          <p:cNvSpPr/>
          <p:nvPr/>
        </p:nvSpPr>
        <p:spPr>
          <a:xfrm>
            <a:off x="102870" y="1314450"/>
            <a:ext cx="8161020" cy="365760"/>
          </a:xfrm>
          <a:prstGeom prst="rect">
            <a:avLst/>
          </a:prstGeom>
          <a:solidFill>
            <a:srgbClr val="FFC000">
              <a:alpha val="40000"/>
            </a:srgb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04886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6369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472045" y="0"/>
            <a:ext cx="9247909" cy="923330"/>
          </a:xfrm>
          <a:prstGeom prst="rect">
            <a:avLst/>
          </a:prstGeom>
          <a:noFill/>
        </p:spPr>
        <p:txBody>
          <a:bodyPr wrap="square" rtlCol="0">
            <a:spAutoFit/>
          </a:bodyPr>
          <a:lstStyle/>
          <a:p>
            <a:pPr algn="ctr"/>
            <a:r>
              <a:rPr lang="en-CA" sz="5400" b="1" dirty="0"/>
              <a:t>Credit Utilization</a:t>
            </a:r>
          </a:p>
        </p:txBody>
      </p:sp>
      <p:sp>
        <p:nvSpPr>
          <p:cNvPr id="5" name="TextBox 4"/>
          <p:cNvSpPr txBox="1"/>
          <p:nvPr/>
        </p:nvSpPr>
        <p:spPr>
          <a:xfrm>
            <a:off x="9912927" y="2815936"/>
            <a:ext cx="1569028" cy="1015663"/>
          </a:xfrm>
          <a:prstGeom prst="rect">
            <a:avLst/>
          </a:prstGeom>
          <a:noFill/>
        </p:spPr>
        <p:txBody>
          <a:bodyPr wrap="square" rtlCol="0">
            <a:spAutoFit/>
          </a:bodyPr>
          <a:lstStyle/>
          <a:p>
            <a:r>
              <a:rPr lang="en-CA" sz="6000" b="1" dirty="0"/>
              <a:t>30%</a:t>
            </a:r>
          </a:p>
        </p:txBody>
      </p:sp>
    </p:spTree>
    <p:extLst>
      <p:ext uri="{BB962C8B-B14F-4D97-AF65-F5344CB8AC3E}">
        <p14:creationId xmlns:p14="http://schemas.microsoft.com/office/powerpoint/2010/main" val="121944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72045" y="0"/>
            <a:ext cx="9247909" cy="923330"/>
          </a:xfrm>
          <a:prstGeom prst="rect">
            <a:avLst/>
          </a:prstGeom>
          <a:noFill/>
        </p:spPr>
        <p:txBody>
          <a:bodyPr wrap="square" rtlCol="0">
            <a:spAutoFit/>
          </a:bodyPr>
          <a:lstStyle/>
          <a:p>
            <a:pPr algn="ctr"/>
            <a:r>
              <a:rPr lang="en-CA" sz="5400" b="1" dirty="0"/>
              <a:t>Credit Utilization</a:t>
            </a:r>
          </a:p>
        </p:txBody>
      </p:sp>
      <p:sp>
        <p:nvSpPr>
          <p:cNvPr id="4" name="TextBox 3"/>
          <p:cNvSpPr txBox="1"/>
          <p:nvPr/>
        </p:nvSpPr>
        <p:spPr>
          <a:xfrm>
            <a:off x="1405890" y="2023110"/>
            <a:ext cx="2659380" cy="707886"/>
          </a:xfrm>
          <a:prstGeom prst="rect">
            <a:avLst/>
          </a:prstGeom>
          <a:noFill/>
        </p:spPr>
        <p:txBody>
          <a:bodyPr wrap="square" rtlCol="0">
            <a:spAutoFit/>
          </a:bodyPr>
          <a:lstStyle/>
          <a:p>
            <a:r>
              <a:rPr lang="en-CA" sz="4000" b="1" dirty="0"/>
              <a:t>Credit Used</a:t>
            </a:r>
          </a:p>
        </p:txBody>
      </p:sp>
      <p:sp>
        <p:nvSpPr>
          <p:cNvPr id="5" name="TextBox 4"/>
          <p:cNvSpPr txBox="1"/>
          <p:nvPr/>
        </p:nvSpPr>
        <p:spPr>
          <a:xfrm>
            <a:off x="1421130" y="2670343"/>
            <a:ext cx="2644140" cy="707886"/>
          </a:xfrm>
          <a:prstGeom prst="rect">
            <a:avLst/>
          </a:prstGeom>
          <a:noFill/>
        </p:spPr>
        <p:txBody>
          <a:bodyPr wrap="square" rtlCol="0">
            <a:spAutoFit/>
          </a:bodyPr>
          <a:lstStyle/>
          <a:p>
            <a:r>
              <a:rPr lang="en-CA" sz="4000" b="1" dirty="0"/>
              <a:t>Credit Limit</a:t>
            </a:r>
          </a:p>
        </p:txBody>
      </p:sp>
      <p:cxnSp>
        <p:nvCxnSpPr>
          <p:cNvPr id="7" name="Straight Connector 6"/>
          <p:cNvCxnSpPr/>
          <p:nvPr/>
        </p:nvCxnSpPr>
        <p:spPr>
          <a:xfrm flipV="1">
            <a:off x="1405890" y="2548890"/>
            <a:ext cx="2366010" cy="11430"/>
          </a:xfrm>
          <a:prstGeom prst="line">
            <a:avLst/>
          </a:prstGeom>
          <a:ln w="28575"/>
        </p:spPr>
        <p:style>
          <a:lnRef idx="1">
            <a:schemeClr val="dk1"/>
          </a:lnRef>
          <a:fillRef idx="0">
            <a:schemeClr val="dk1"/>
          </a:fillRef>
          <a:effectRef idx="0">
            <a:schemeClr val="dk1"/>
          </a:effectRef>
          <a:fontRef idx="minor">
            <a:schemeClr val="tx1"/>
          </a:fontRef>
        </p:style>
      </p:cxnSp>
      <p:sp>
        <p:nvSpPr>
          <p:cNvPr id="9" name="Equal 8"/>
          <p:cNvSpPr/>
          <p:nvPr/>
        </p:nvSpPr>
        <p:spPr>
          <a:xfrm>
            <a:off x="8046720" y="2380565"/>
            <a:ext cx="788670" cy="359509"/>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solidFill>
                <a:schemeClr val="tx1"/>
              </a:solidFill>
            </a:endParaRPr>
          </a:p>
        </p:txBody>
      </p:sp>
      <p:sp>
        <p:nvSpPr>
          <p:cNvPr id="11" name="TextBox 10"/>
          <p:cNvSpPr txBox="1"/>
          <p:nvPr/>
        </p:nvSpPr>
        <p:spPr>
          <a:xfrm>
            <a:off x="4975860" y="2670343"/>
            <a:ext cx="2533650" cy="707886"/>
          </a:xfrm>
          <a:prstGeom prst="rect">
            <a:avLst/>
          </a:prstGeom>
          <a:noFill/>
        </p:spPr>
        <p:txBody>
          <a:bodyPr wrap="square" rtlCol="0">
            <a:spAutoFit/>
          </a:bodyPr>
          <a:lstStyle/>
          <a:p>
            <a:pPr algn="ctr"/>
            <a:r>
              <a:rPr lang="en-CA" sz="4000" b="1" dirty="0"/>
              <a:t>$5,000</a:t>
            </a:r>
          </a:p>
        </p:txBody>
      </p:sp>
      <p:cxnSp>
        <p:nvCxnSpPr>
          <p:cNvPr id="12" name="Straight Connector 11"/>
          <p:cNvCxnSpPr/>
          <p:nvPr/>
        </p:nvCxnSpPr>
        <p:spPr>
          <a:xfrm flipV="1">
            <a:off x="5013960" y="2560319"/>
            <a:ext cx="2366010" cy="11430"/>
          </a:xfrm>
          <a:prstGeom prst="line">
            <a:avLst/>
          </a:prstGeom>
          <a:ln w="28575"/>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9452610" y="2016943"/>
            <a:ext cx="1543050" cy="1103447"/>
          </a:xfrm>
          <a:prstGeom prst="rect">
            <a:avLst/>
          </a:prstGeom>
          <a:noFill/>
          <a:ln w="19050">
            <a:solidFill>
              <a:schemeClr val="tx1"/>
            </a:solidFill>
          </a:ln>
        </p:spPr>
        <p:txBody>
          <a:bodyPr wrap="square" rtlCol="0">
            <a:spAutoFit/>
          </a:bodyPr>
          <a:lstStyle/>
          <a:p>
            <a:endParaRPr lang="en-CA" dirty="0"/>
          </a:p>
        </p:txBody>
      </p:sp>
      <p:sp>
        <p:nvSpPr>
          <p:cNvPr id="15" name="TextBox 14"/>
          <p:cNvSpPr txBox="1"/>
          <p:nvPr/>
        </p:nvSpPr>
        <p:spPr>
          <a:xfrm>
            <a:off x="9501101" y="2223135"/>
            <a:ext cx="1379220" cy="707886"/>
          </a:xfrm>
          <a:prstGeom prst="rect">
            <a:avLst/>
          </a:prstGeom>
          <a:noFill/>
        </p:spPr>
        <p:txBody>
          <a:bodyPr wrap="square" rtlCol="0">
            <a:spAutoFit/>
          </a:bodyPr>
          <a:lstStyle/>
          <a:p>
            <a:pPr algn="ctr"/>
            <a:r>
              <a:rPr lang="en-CA" sz="4000" b="1" dirty="0"/>
              <a:t>10%</a:t>
            </a:r>
          </a:p>
        </p:txBody>
      </p:sp>
      <p:sp>
        <p:nvSpPr>
          <p:cNvPr id="16" name="TextBox 15"/>
          <p:cNvSpPr txBox="1"/>
          <p:nvPr/>
        </p:nvSpPr>
        <p:spPr>
          <a:xfrm>
            <a:off x="5429250" y="1971223"/>
            <a:ext cx="1668780" cy="707886"/>
          </a:xfrm>
          <a:prstGeom prst="rect">
            <a:avLst/>
          </a:prstGeom>
          <a:noFill/>
        </p:spPr>
        <p:txBody>
          <a:bodyPr wrap="square" rtlCol="0">
            <a:spAutoFit/>
          </a:bodyPr>
          <a:lstStyle/>
          <a:p>
            <a:pPr algn="ctr"/>
            <a:r>
              <a:rPr lang="en-CA" sz="4000" b="1" dirty="0"/>
              <a:t>$500</a:t>
            </a:r>
          </a:p>
        </p:txBody>
      </p:sp>
    </p:spTree>
    <p:extLst>
      <p:ext uri="{BB962C8B-B14F-4D97-AF65-F5344CB8AC3E}">
        <p14:creationId xmlns:p14="http://schemas.microsoft.com/office/powerpoint/2010/main" val="9369096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72045" y="0"/>
            <a:ext cx="9247909" cy="923330"/>
          </a:xfrm>
          <a:prstGeom prst="rect">
            <a:avLst/>
          </a:prstGeom>
          <a:noFill/>
        </p:spPr>
        <p:txBody>
          <a:bodyPr wrap="square" rtlCol="0">
            <a:spAutoFit/>
          </a:bodyPr>
          <a:lstStyle/>
          <a:p>
            <a:pPr algn="ctr"/>
            <a:r>
              <a:rPr lang="en-CA" sz="5400" b="1" dirty="0"/>
              <a:t>Credit Utilization</a:t>
            </a:r>
          </a:p>
        </p:txBody>
      </p:sp>
      <p:sp>
        <p:nvSpPr>
          <p:cNvPr id="4" name="TextBox 3"/>
          <p:cNvSpPr txBox="1"/>
          <p:nvPr/>
        </p:nvSpPr>
        <p:spPr>
          <a:xfrm>
            <a:off x="1405890" y="2023110"/>
            <a:ext cx="2659380" cy="707886"/>
          </a:xfrm>
          <a:prstGeom prst="rect">
            <a:avLst/>
          </a:prstGeom>
          <a:noFill/>
        </p:spPr>
        <p:txBody>
          <a:bodyPr wrap="square" rtlCol="0">
            <a:spAutoFit/>
          </a:bodyPr>
          <a:lstStyle/>
          <a:p>
            <a:r>
              <a:rPr lang="en-CA" sz="4000" b="1" dirty="0"/>
              <a:t>Credit Used</a:t>
            </a:r>
          </a:p>
        </p:txBody>
      </p:sp>
      <p:sp>
        <p:nvSpPr>
          <p:cNvPr id="5" name="TextBox 4"/>
          <p:cNvSpPr txBox="1"/>
          <p:nvPr/>
        </p:nvSpPr>
        <p:spPr>
          <a:xfrm>
            <a:off x="1405890" y="2661377"/>
            <a:ext cx="2659380" cy="707886"/>
          </a:xfrm>
          <a:prstGeom prst="rect">
            <a:avLst/>
          </a:prstGeom>
          <a:noFill/>
        </p:spPr>
        <p:txBody>
          <a:bodyPr wrap="square" rtlCol="0">
            <a:spAutoFit/>
          </a:bodyPr>
          <a:lstStyle/>
          <a:p>
            <a:r>
              <a:rPr lang="en-CA" sz="4000" b="1" dirty="0"/>
              <a:t>Credit Limit</a:t>
            </a:r>
          </a:p>
        </p:txBody>
      </p:sp>
      <p:cxnSp>
        <p:nvCxnSpPr>
          <p:cNvPr id="7" name="Straight Connector 6"/>
          <p:cNvCxnSpPr/>
          <p:nvPr/>
        </p:nvCxnSpPr>
        <p:spPr>
          <a:xfrm flipV="1">
            <a:off x="1405890" y="2548890"/>
            <a:ext cx="2366010" cy="11430"/>
          </a:xfrm>
          <a:prstGeom prst="line">
            <a:avLst/>
          </a:prstGeom>
          <a:ln w="28575"/>
        </p:spPr>
        <p:style>
          <a:lnRef idx="1">
            <a:schemeClr val="dk1"/>
          </a:lnRef>
          <a:fillRef idx="0">
            <a:schemeClr val="dk1"/>
          </a:fillRef>
          <a:effectRef idx="0">
            <a:schemeClr val="dk1"/>
          </a:effectRef>
          <a:fontRef idx="minor">
            <a:schemeClr val="tx1"/>
          </a:fontRef>
        </p:style>
      </p:cxnSp>
      <p:sp>
        <p:nvSpPr>
          <p:cNvPr id="9" name="Equal 8"/>
          <p:cNvSpPr/>
          <p:nvPr/>
        </p:nvSpPr>
        <p:spPr>
          <a:xfrm>
            <a:off x="8046720" y="2380565"/>
            <a:ext cx="788670" cy="359509"/>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solidFill>
                <a:schemeClr val="tx1"/>
              </a:solidFill>
            </a:endParaRPr>
          </a:p>
        </p:txBody>
      </p:sp>
      <p:sp>
        <p:nvSpPr>
          <p:cNvPr id="11" name="TextBox 10"/>
          <p:cNvSpPr txBox="1"/>
          <p:nvPr/>
        </p:nvSpPr>
        <p:spPr>
          <a:xfrm>
            <a:off x="4975860" y="2670343"/>
            <a:ext cx="2533650" cy="707886"/>
          </a:xfrm>
          <a:prstGeom prst="rect">
            <a:avLst/>
          </a:prstGeom>
          <a:noFill/>
        </p:spPr>
        <p:txBody>
          <a:bodyPr wrap="square" rtlCol="0">
            <a:spAutoFit/>
          </a:bodyPr>
          <a:lstStyle/>
          <a:p>
            <a:pPr algn="ctr"/>
            <a:r>
              <a:rPr lang="en-CA" sz="4000" b="1" dirty="0"/>
              <a:t>$5,000</a:t>
            </a:r>
          </a:p>
        </p:txBody>
      </p:sp>
      <p:cxnSp>
        <p:nvCxnSpPr>
          <p:cNvPr id="12" name="Straight Connector 11"/>
          <p:cNvCxnSpPr/>
          <p:nvPr/>
        </p:nvCxnSpPr>
        <p:spPr>
          <a:xfrm flipV="1">
            <a:off x="5013960" y="2560319"/>
            <a:ext cx="2366010" cy="11430"/>
          </a:xfrm>
          <a:prstGeom prst="line">
            <a:avLst/>
          </a:prstGeom>
          <a:ln w="28575"/>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9452610" y="2016943"/>
            <a:ext cx="1543050" cy="1103447"/>
          </a:xfrm>
          <a:prstGeom prst="rect">
            <a:avLst/>
          </a:prstGeom>
          <a:noFill/>
          <a:ln w="19050">
            <a:solidFill>
              <a:schemeClr val="tx1"/>
            </a:solidFill>
          </a:ln>
        </p:spPr>
        <p:txBody>
          <a:bodyPr wrap="square" rtlCol="0">
            <a:spAutoFit/>
          </a:bodyPr>
          <a:lstStyle/>
          <a:p>
            <a:endParaRPr lang="en-CA" dirty="0"/>
          </a:p>
        </p:txBody>
      </p:sp>
      <p:sp>
        <p:nvSpPr>
          <p:cNvPr id="15" name="TextBox 14"/>
          <p:cNvSpPr txBox="1"/>
          <p:nvPr/>
        </p:nvSpPr>
        <p:spPr>
          <a:xfrm>
            <a:off x="9502140" y="2240280"/>
            <a:ext cx="1379220" cy="707886"/>
          </a:xfrm>
          <a:prstGeom prst="rect">
            <a:avLst/>
          </a:prstGeom>
          <a:noFill/>
        </p:spPr>
        <p:txBody>
          <a:bodyPr wrap="square" rtlCol="0">
            <a:spAutoFit/>
          </a:bodyPr>
          <a:lstStyle/>
          <a:p>
            <a:pPr algn="ctr"/>
            <a:r>
              <a:rPr lang="en-CA" sz="4000" b="1" dirty="0"/>
              <a:t>50%</a:t>
            </a:r>
          </a:p>
        </p:txBody>
      </p:sp>
      <p:sp>
        <p:nvSpPr>
          <p:cNvPr id="16" name="TextBox 15"/>
          <p:cNvSpPr txBox="1"/>
          <p:nvPr/>
        </p:nvSpPr>
        <p:spPr>
          <a:xfrm>
            <a:off x="5429250" y="1971223"/>
            <a:ext cx="1668780" cy="707886"/>
          </a:xfrm>
          <a:prstGeom prst="rect">
            <a:avLst/>
          </a:prstGeom>
          <a:noFill/>
        </p:spPr>
        <p:txBody>
          <a:bodyPr wrap="square" rtlCol="0">
            <a:spAutoFit/>
          </a:bodyPr>
          <a:lstStyle/>
          <a:p>
            <a:pPr algn="ctr"/>
            <a:r>
              <a:rPr lang="en-CA" sz="4000" b="1" dirty="0"/>
              <a:t>$2,500</a:t>
            </a:r>
          </a:p>
        </p:txBody>
      </p:sp>
    </p:spTree>
    <p:extLst>
      <p:ext uri="{BB962C8B-B14F-4D97-AF65-F5344CB8AC3E}">
        <p14:creationId xmlns:p14="http://schemas.microsoft.com/office/powerpoint/2010/main" val="35068887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72045" y="0"/>
            <a:ext cx="9247909" cy="923330"/>
          </a:xfrm>
          <a:prstGeom prst="rect">
            <a:avLst/>
          </a:prstGeom>
          <a:noFill/>
        </p:spPr>
        <p:txBody>
          <a:bodyPr wrap="square" rtlCol="0">
            <a:spAutoFit/>
          </a:bodyPr>
          <a:lstStyle/>
          <a:p>
            <a:pPr algn="ctr"/>
            <a:r>
              <a:rPr lang="en-CA" sz="5400" b="1" dirty="0"/>
              <a:t>Credit Utilization</a:t>
            </a:r>
          </a:p>
        </p:txBody>
      </p:sp>
      <p:sp>
        <p:nvSpPr>
          <p:cNvPr id="4" name="TextBox 3"/>
          <p:cNvSpPr txBox="1"/>
          <p:nvPr/>
        </p:nvSpPr>
        <p:spPr>
          <a:xfrm>
            <a:off x="1405890" y="2023110"/>
            <a:ext cx="2659380" cy="707886"/>
          </a:xfrm>
          <a:prstGeom prst="rect">
            <a:avLst/>
          </a:prstGeom>
          <a:noFill/>
        </p:spPr>
        <p:txBody>
          <a:bodyPr wrap="square" rtlCol="0">
            <a:spAutoFit/>
          </a:bodyPr>
          <a:lstStyle/>
          <a:p>
            <a:r>
              <a:rPr lang="en-CA" sz="4000" b="1" dirty="0"/>
              <a:t>Credit Used</a:t>
            </a:r>
          </a:p>
        </p:txBody>
      </p:sp>
      <p:sp>
        <p:nvSpPr>
          <p:cNvPr id="5" name="TextBox 4"/>
          <p:cNvSpPr txBox="1"/>
          <p:nvPr/>
        </p:nvSpPr>
        <p:spPr>
          <a:xfrm>
            <a:off x="1472045" y="2560319"/>
            <a:ext cx="2650375" cy="707886"/>
          </a:xfrm>
          <a:prstGeom prst="rect">
            <a:avLst/>
          </a:prstGeom>
          <a:noFill/>
        </p:spPr>
        <p:txBody>
          <a:bodyPr wrap="square" rtlCol="0">
            <a:spAutoFit/>
          </a:bodyPr>
          <a:lstStyle/>
          <a:p>
            <a:r>
              <a:rPr lang="en-CA" sz="4000" b="1" dirty="0"/>
              <a:t>Credit Limit</a:t>
            </a:r>
          </a:p>
        </p:txBody>
      </p:sp>
      <p:cxnSp>
        <p:nvCxnSpPr>
          <p:cNvPr id="7" name="Straight Connector 6"/>
          <p:cNvCxnSpPr/>
          <p:nvPr/>
        </p:nvCxnSpPr>
        <p:spPr>
          <a:xfrm flipV="1">
            <a:off x="1405890" y="2548890"/>
            <a:ext cx="2366010" cy="11430"/>
          </a:xfrm>
          <a:prstGeom prst="line">
            <a:avLst/>
          </a:prstGeom>
          <a:ln w="28575"/>
        </p:spPr>
        <p:style>
          <a:lnRef idx="1">
            <a:schemeClr val="dk1"/>
          </a:lnRef>
          <a:fillRef idx="0">
            <a:schemeClr val="dk1"/>
          </a:fillRef>
          <a:effectRef idx="0">
            <a:schemeClr val="dk1"/>
          </a:effectRef>
          <a:fontRef idx="minor">
            <a:schemeClr val="tx1"/>
          </a:fontRef>
        </p:style>
      </p:cxnSp>
      <p:sp>
        <p:nvSpPr>
          <p:cNvPr id="9" name="Equal 8"/>
          <p:cNvSpPr/>
          <p:nvPr/>
        </p:nvSpPr>
        <p:spPr>
          <a:xfrm>
            <a:off x="8046720" y="2380565"/>
            <a:ext cx="788670" cy="359509"/>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solidFill>
                <a:schemeClr val="tx1"/>
              </a:solidFill>
            </a:endParaRPr>
          </a:p>
        </p:txBody>
      </p:sp>
      <p:sp>
        <p:nvSpPr>
          <p:cNvPr id="11" name="TextBox 10"/>
          <p:cNvSpPr txBox="1"/>
          <p:nvPr/>
        </p:nvSpPr>
        <p:spPr>
          <a:xfrm>
            <a:off x="4975860" y="2670343"/>
            <a:ext cx="2533650" cy="707886"/>
          </a:xfrm>
          <a:prstGeom prst="rect">
            <a:avLst/>
          </a:prstGeom>
          <a:noFill/>
        </p:spPr>
        <p:txBody>
          <a:bodyPr wrap="square" rtlCol="0">
            <a:spAutoFit/>
          </a:bodyPr>
          <a:lstStyle/>
          <a:p>
            <a:pPr algn="ctr"/>
            <a:r>
              <a:rPr lang="en-CA" sz="4000" b="1" dirty="0"/>
              <a:t>$5,000</a:t>
            </a:r>
          </a:p>
        </p:txBody>
      </p:sp>
      <p:cxnSp>
        <p:nvCxnSpPr>
          <p:cNvPr id="12" name="Straight Connector 11"/>
          <p:cNvCxnSpPr/>
          <p:nvPr/>
        </p:nvCxnSpPr>
        <p:spPr>
          <a:xfrm flipV="1">
            <a:off x="5013960" y="2560319"/>
            <a:ext cx="2366010" cy="11430"/>
          </a:xfrm>
          <a:prstGeom prst="line">
            <a:avLst/>
          </a:prstGeom>
          <a:ln w="28575"/>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9452610" y="2016943"/>
            <a:ext cx="1543050" cy="1103447"/>
          </a:xfrm>
          <a:prstGeom prst="rect">
            <a:avLst/>
          </a:prstGeom>
          <a:noFill/>
          <a:ln w="19050">
            <a:solidFill>
              <a:schemeClr val="tx1"/>
            </a:solidFill>
          </a:ln>
        </p:spPr>
        <p:txBody>
          <a:bodyPr wrap="square" rtlCol="0">
            <a:spAutoFit/>
          </a:bodyPr>
          <a:lstStyle/>
          <a:p>
            <a:endParaRPr lang="en-CA" dirty="0"/>
          </a:p>
        </p:txBody>
      </p:sp>
      <p:sp>
        <p:nvSpPr>
          <p:cNvPr id="15" name="TextBox 14"/>
          <p:cNvSpPr txBox="1"/>
          <p:nvPr/>
        </p:nvSpPr>
        <p:spPr>
          <a:xfrm>
            <a:off x="9502140" y="2240280"/>
            <a:ext cx="1379220" cy="707886"/>
          </a:xfrm>
          <a:prstGeom prst="rect">
            <a:avLst/>
          </a:prstGeom>
          <a:noFill/>
        </p:spPr>
        <p:txBody>
          <a:bodyPr wrap="square" rtlCol="0">
            <a:spAutoFit/>
          </a:bodyPr>
          <a:lstStyle/>
          <a:p>
            <a:pPr algn="ctr"/>
            <a:r>
              <a:rPr lang="en-CA" sz="4000" b="1" dirty="0"/>
              <a:t>90%</a:t>
            </a:r>
          </a:p>
        </p:txBody>
      </p:sp>
      <p:sp>
        <p:nvSpPr>
          <p:cNvPr id="16" name="TextBox 15"/>
          <p:cNvSpPr txBox="1"/>
          <p:nvPr/>
        </p:nvSpPr>
        <p:spPr>
          <a:xfrm>
            <a:off x="5429250" y="1971223"/>
            <a:ext cx="1668780" cy="707886"/>
          </a:xfrm>
          <a:prstGeom prst="rect">
            <a:avLst/>
          </a:prstGeom>
          <a:noFill/>
        </p:spPr>
        <p:txBody>
          <a:bodyPr wrap="square" rtlCol="0">
            <a:spAutoFit/>
          </a:bodyPr>
          <a:lstStyle/>
          <a:p>
            <a:pPr algn="ctr"/>
            <a:r>
              <a:rPr lang="en-CA" sz="4000" b="1" dirty="0"/>
              <a:t>$4,500</a:t>
            </a:r>
          </a:p>
        </p:txBody>
      </p:sp>
      <p:sp>
        <p:nvSpPr>
          <p:cNvPr id="6" name="TextBox 5"/>
          <p:cNvSpPr txBox="1"/>
          <p:nvPr/>
        </p:nvSpPr>
        <p:spPr>
          <a:xfrm>
            <a:off x="2647949" y="3551061"/>
            <a:ext cx="6896100" cy="707886"/>
          </a:xfrm>
          <a:prstGeom prst="rect">
            <a:avLst/>
          </a:prstGeom>
          <a:noFill/>
        </p:spPr>
        <p:txBody>
          <a:bodyPr wrap="square" rtlCol="0">
            <a:spAutoFit/>
          </a:bodyPr>
          <a:lstStyle/>
          <a:p>
            <a:pPr algn="ctr"/>
            <a:r>
              <a:rPr lang="en-CA" sz="4000" b="1" dirty="0">
                <a:solidFill>
                  <a:schemeClr val="accent6"/>
                </a:solidFill>
              </a:rPr>
              <a:t>Credit Usage 0%-35% - Low Risk</a:t>
            </a:r>
          </a:p>
        </p:txBody>
      </p:sp>
      <p:sp>
        <p:nvSpPr>
          <p:cNvPr id="14" name="TextBox 13"/>
          <p:cNvSpPr txBox="1"/>
          <p:nvPr/>
        </p:nvSpPr>
        <p:spPr>
          <a:xfrm>
            <a:off x="2379518" y="4377063"/>
            <a:ext cx="8094517" cy="707886"/>
          </a:xfrm>
          <a:prstGeom prst="rect">
            <a:avLst/>
          </a:prstGeom>
          <a:noFill/>
        </p:spPr>
        <p:txBody>
          <a:bodyPr wrap="square" rtlCol="0">
            <a:spAutoFit/>
          </a:bodyPr>
          <a:lstStyle/>
          <a:p>
            <a:pPr algn="ctr"/>
            <a:r>
              <a:rPr lang="en-CA" sz="4000" b="1" dirty="0">
                <a:solidFill>
                  <a:srgbClr val="FFC000"/>
                </a:solidFill>
              </a:rPr>
              <a:t>Credit Usage 35%-70% - Medium Risk</a:t>
            </a:r>
          </a:p>
        </p:txBody>
      </p:sp>
      <p:sp>
        <p:nvSpPr>
          <p:cNvPr id="17" name="TextBox 16"/>
          <p:cNvSpPr txBox="1"/>
          <p:nvPr/>
        </p:nvSpPr>
        <p:spPr>
          <a:xfrm>
            <a:off x="2545773" y="5200024"/>
            <a:ext cx="7574972" cy="707886"/>
          </a:xfrm>
          <a:prstGeom prst="rect">
            <a:avLst/>
          </a:prstGeom>
          <a:noFill/>
        </p:spPr>
        <p:txBody>
          <a:bodyPr wrap="square" rtlCol="0">
            <a:spAutoFit/>
          </a:bodyPr>
          <a:lstStyle/>
          <a:p>
            <a:pPr algn="ctr"/>
            <a:r>
              <a:rPr lang="en-CA" sz="4000" b="1" dirty="0">
                <a:solidFill>
                  <a:srgbClr val="FF0000"/>
                </a:solidFill>
              </a:rPr>
              <a:t>Credit Usage 70%-100% - High Risk</a:t>
            </a:r>
          </a:p>
        </p:txBody>
      </p:sp>
    </p:spTree>
    <p:extLst>
      <p:ext uri="{BB962C8B-B14F-4D97-AF65-F5344CB8AC3E}">
        <p14:creationId xmlns:p14="http://schemas.microsoft.com/office/powerpoint/2010/main" val="375928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 calcmode="lin" valueType="num">
                                      <p:cBhvr additive="base">
                                        <p:cTn id="19"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462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472045" y="39984"/>
            <a:ext cx="9247909" cy="923330"/>
          </a:xfrm>
          <a:prstGeom prst="rect">
            <a:avLst/>
          </a:prstGeom>
          <a:noFill/>
        </p:spPr>
        <p:txBody>
          <a:bodyPr wrap="square" rtlCol="0">
            <a:spAutoFit/>
          </a:bodyPr>
          <a:lstStyle/>
          <a:p>
            <a:pPr algn="ctr"/>
            <a:r>
              <a:rPr lang="en-CA" sz="5400" b="1" dirty="0"/>
              <a:t>Length of History</a:t>
            </a:r>
          </a:p>
        </p:txBody>
      </p:sp>
      <p:sp>
        <p:nvSpPr>
          <p:cNvPr id="5" name="TextBox 4"/>
          <p:cNvSpPr txBox="1"/>
          <p:nvPr/>
        </p:nvSpPr>
        <p:spPr>
          <a:xfrm>
            <a:off x="9912927" y="2815936"/>
            <a:ext cx="1569028" cy="1015663"/>
          </a:xfrm>
          <a:prstGeom prst="rect">
            <a:avLst/>
          </a:prstGeom>
          <a:noFill/>
        </p:spPr>
        <p:txBody>
          <a:bodyPr wrap="square" rtlCol="0">
            <a:spAutoFit/>
          </a:bodyPr>
          <a:lstStyle/>
          <a:p>
            <a:r>
              <a:rPr lang="en-CA" sz="6000" b="1" dirty="0"/>
              <a:t>15%</a:t>
            </a:r>
          </a:p>
        </p:txBody>
      </p:sp>
    </p:spTree>
    <p:extLst>
      <p:ext uri="{BB962C8B-B14F-4D97-AF65-F5344CB8AC3E}">
        <p14:creationId xmlns:p14="http://schemas.microsoft.com/office/powerpoint/2010/main" val="151892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FE56-C233-44DF-A02A-3EE4C7FBB2E8}"/>
              </a:ext>
            </a:extLst>
          </p:cNvPr>
          <p:cNvSpPr>
            <a:spLocks noGrp="1"/>
          </p:cNvSpPr>
          <p:nvPr>
            <p:ph type="title"/>
          </p:nvPr>
        </p:nvSpPr>
        <p:spPr>
          <a:xfrm>
            <a:off x="655320" y="365125"/>
            <a:ext cx="5120114" cy="1692794"/>
          </a:xfrm>
        </p:spPr>
        <p:txBody>
          <a:bodyPr>
            <a:normAutofit/>
          </a:bodyPr>
          <a:lstStyle/>
          <a:p>
            <a:r>
              <a:rPr lang="en-CA" sz="4800" b="1" dirty="0">
                <a:solidFill>
                  <a:srgbClr val="00B050"/>
                </a:solidFill>
              </a:rPr>
              <a:t>Concerned about your budget?</a:t>
            </a:r>
          </a:p>
        </p:txBody>
      </p:sp>
      <p:sp>
        <p:nvSpPr>
          <p:cNvPr id="3" name="Content Placeholder 2">
            <a:extLst>
              <a:ext uri="{FF2B5EF4-FFF2-40B4-BE49-F238E27FC236}">
                <a16:creationId xmlns:a16="http://schemas.microsoft.com/office/drawing/2014/main" id="{A8C7F32C-2648-4B6D-AB12-67B7B0DA2761}"/>
              </a:ext>
            </a:extLst>
          </p:cNvPr>
          <p:cNvSpPr>
            <a:spLocks noGrp="1"/>
          </p:cNvSpPr>
          <p:nvPr>
            <p:ph idx="1"/>
          </p:nvPr>
        </p:nvSpPr>
        <p:spPr>
          <a:xfrm>
            <a:off x="655320" y="3111763"/>
            <a:ext cx="5820124" cy="1413583"/>
          </a:xfrm>
        </p:spPr>
        <p:txBody>
          <a:bodyPr>
            <a:normAutofit fontScale="85000" lnSpcReduction="20000"/>
          </a:bodyPr>
          <a:lstStyle/>
          <a:p>
            <a:pPr marL="0" indent="0">
              <a:buNone/>
            </a:pPr>
            <a:r>
              <a:rPr lang="en-CA" sz="4800" dirty="0"/>
              <a:t>What is the difference between a regular budget and crisis budget?</a:t>
            </a:r>
          </a:p>
          <a:p>
            <a:endParaRPr lang="en-CA" sz="1800" dirty="0"/>
          </a:p>
        </p:txBody>
      </p:sp>
      <p:pic>
        <p:nvPicPr>
          <p:cNvPr id="5" name="Picture 4">
            <a:extLst>
              <a:ext uri="{FF2B5EF4-FFF2-40B4-BE49-F238E27FC236}">
                <a16:creationId xmlns:a16="http://schemas.microsoft.com/office/drawing/2014/main" id="{4A50A8BE-02F2-4E88-9EAC-8F8EA7057FB2}"/>
              </a:ext>
            </a:extLst>
          </p:cNvPr>
          <p:cNvPicPr>
            <a:picLocks noChangeAspect="1"/>
          </p:cNvPicPr>
          <p:nvPr/>
        </p:nvPicPr>
        <p:blipFill rotWithShape="1">
          <a:blip r:embed="rId2"/>
          <a:srcRect l="25716" r="16980"/>
          <a:stretch/>
        </p:blipFill>
        <p:spPr>
          <a:xfrm>
            <a:off x="5878849" y="10"/>
            <a:ext cx="6313150" cy="5719655"/>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7030714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2175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472045" y="39984"/>
            <a:ext cx="9247909" cy="923330"/>
          </a:xfrm>
          <a:prstGeom prst="rect">
            <a:avLst/>
          </a:prstGeom>
          <a:noFill/>
        </p:spPr>
        <p:txBody>
          <a:bodyPr wrap="square" rtlCol="0">
            <a:spAutoFit/>
          </a:bodyPr>
          <a:lstStyle/>
          <a:p>
            <a:pPr algn="ctr"/>
            <a:r>
              <a:rPr lang="en-CA" sz="5400" b="1" dirty="0"/>
              <a:t>Credit Mix</a:t>
            </a:r>
          </a:p>
        </p:txBody>
      </p:sp>
      <p:sp>
        <p:nvSpPr>
          <p:cNvPr id="5" name="TextBox 4"/>
          <p:cNvSpPr txBox="1"/>
          <p:nvPr/>
        </p:nvSpPr>
        <p:spPr>
          <a:xfrm>
            <a:off x="9912927" y="2815936"/>
            <a:ext cx="1569028" cy="1015663"/>
          </a:xfrm>
          <a:prstGeom prst="rect">
            <a:avLst/>
          </a:prstGeom>
          <a:noFill/>
        </p:spPr>
        <p:txBody>
          <a:bodyPr wrap="square" rtlCol="0">
            <a:spAutoFit/>
          </a:bodyPr>
          <a:lstStyle/>
          <a:p>
            <a:r>
              <a:rPr lang="en-CA" sz="6000" b="1" dirty="0"/>
              <a:t>10%</a:t>
            </a:r>
          </a:p>
        </p:txBody>
      </p:sp>
    </p:spTree>
    <p:extLst>
      <p:ext uri="{BB962C8B-B14F-4D97-AF65-F5344CB8AC3E}">
        <p14:creationId xmlns:p14="http://schemas.microsoft.com/office/powerpoint/2010/main" val="2890706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1660A6-8F14-48D6-966D-EC6B7188A2AD}" type="slidenum">
              <a:rPr lang="en-CA" smtClean="0"/>
              <a:pPr/>
              <a:t>52</a:t>
            </a:fld>
            <a:endParaRPr lang="en-CA"/>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873" y="14287"/>
            <a:ext cx="10203872" cy="6829425"/>
          </a:xfrm>
          <a:prstGeom prst="rect">
            <a:avLst/>
          </a:prstGeom>
        </p:spPr>
      </p:pic>
      <p:sp>
        <p:nvSpPr>
          <p:cNvPr id="5" name="Rectangle 4"/>
          <p:cNvSpPr/>
          <p:nvPr/>
        </p:nvSpPr>
        <p:spPr>
          <a:xfrm>
            <a:off x="6608618" y="2275609"/>
            <a:ext cx="955964" cy="2286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6608618" y="6127750"/>
            <a:ext cx="955964" cy="2286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7813964" y="2275609"/>
            <a:ext cx="1018309" cy="2286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9001991" y="2275609"/>
            <a:ext cx="1018309" cy="2286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10186554" y="2275609"/>
            <a:ext cx="1018309" cy="2286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7841673" y="2729345"/>
            <a:ext cx="1018309" cy="2286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p:nvSpPr>
        <p:spPr>
          <a:xfrm>
            <a:off x="10186554" y="2840687"/>
            <a:ext cx="1018309" cy="2286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a:off x="7841672" y="4428547"/>
            <a:ext cx="1018309" cy="2286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10186553" y="4428547"/>
            <a:ext cx="1018309" cy="2286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p:nvSpPr>
        <p:spPr>
          <a:xfrm>
            <a:off x="7789719" y="6127750"/>
            <a:ext cx="1018309" cy="2286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p:nvSpPr>
        <p:spPr>
          <a:xfrm>
            <a:off x="7841672" y="6476567"/>
            <a:ext cx="1018309" cy="2286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p:cNvSpPr/>
          <p:nvPr/>
        </p:nvSpPr>
        <p:spPr>
          <a:xfrm>
            <a:off x="10186552" y="6196012"/>
            <a:ext cx="1018309" cy="2286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p:cNvSpPr/>
          <p:nvPr/>
        </p:nvSpPr>
        <p:spPr>
          <a:xfrm>
            <a:off x="10186551" y="6456001"/>
            <a:ext cx="1018309" cy="2286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p:cNvSpPr/>
          <p:nvPr/>
        </p:nvSpPr>
        <p:spPr>
          <a:xfrm>
            <a:off x="4286250" y="1314450"/>
            <a:ext cx="2766060" cy="400050"/>
          </a:xfrm>
          <a:prstGeom prst="rect">
            <a:avLst/>
          </a:prstGeom>
          <a:solidFill>
            <a:srgbClr val="FFC0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p:cNvSpPr/>
          <p:nvPr/>
        </p:nvSpPr>
        <p:spPr>
          <a:xfrm>
            <a:off x="4286250" y="3432320"/>
            <a:ext cx="2937510" cy="400050"/>
          </a:xfrm>
          <a:prstGeom prst="rect">
            <a:avLst/>
          </a:prstGeom>
          <a:solidFill>
            <a:srgbClr val="FFC0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4286250" y="5138016"/>
            <a:ext cx="2766060" cy="400050"/>
          </a:xfrm>
          <a:prstGeom prst="rect">
            <a:avLst/>
          </a:prstGeom>
          <a:solidFill>
            <a:srgbClr val="FFC0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379369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6190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472045" y="39984"/>
            <a:ext cx="9247909" cy="923330"/>
          </a:xfrm>
          <a:prstGeom prst="rect">
            <a:avLst/>
          </a:prstGeom>
          <a:noFill/>
        </p:spPr>
        <p:txBody>
          <a:bodyPr wrap="square" rtlCol="0">
            <a:spAutoFit/>
          </a:bodyPr>
          <a:lstStyle/>
          <a:p>
            <a:pPr algn="ctr"/>
            <a:r>
              <a:rPr lang="en-CA" sz="5400" b="1" dirty="0"/>
              <a:t>Inquiries</a:t>
            </a:r>
          </a:p>
        </p:txBody>
      </p:sp>
      <p:sp>
        <p:nvSpPr>
          <p:cNvPr id="5" name="TextBox 4"/>
          <p:cNvSpPr txBox="1"/>
          <p:nvPr/>
        </p:nvSpPr>
        <p:spPr>
          <a:xfrm>
            <a:off x="9912927" y="2815936"/>
            <a:ext cx="1569028" cy="1015663"/>
          </a:xfrm>
          <a:prstGeom prst="rect">
            <a:avLst/>
          </a:prstGeom>
          <a:noFill/>
        </p:spPr>
        <p:txBody>
          <a:bodyPr wrap="square" rtlCol="0">
            <a:spAutoFit/>
          </a:bodyPr>
          <a:lstStyle/>
          <a:p>
            <a:r>
              <a:rPr lang="en-CA" sz="6000" b="1" dirty="0"/>
              <a:t>10%</a:t>
            </a:r>
          </a:p>
        </p:txBody>
      </p:sp>
    </p:spTree>
    <p:extLst>
      <p:ext uri="{BB962C8B-B14F-4D97-AF65-F5344CB8AC3E}">
        <p14:creationId xmlns:p14="http://schemas.microsoft.com/office/powerpoint/2010/main" val="1344014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472045" y="39984"/>
            <a:ext cx="9247909" cy="923330"/>
          </a:xfrm>
          <a:prstGeom prst="rect">
            <a:avLst/>
          </a:prstGeom>
          <a:noFill/>
        </p:spPr>
        <p:txBody>
          <a:bodyPr wrap="square" rtlCol="0">
            <a:spAutoFit/>
          </a:bodyPr>
          <a:lstStyle/>
          <a:p>
            <a:pPr algn="ctr"/>
            <a:r>
              <a:rPr lang="en-CA" sz="5400" b="1" dirty="0"/>
              <a:t>But what about COVID-19?</a:t>
            </a:r>
          </a:p>
        </p:txBody>
      </p:sp>
    </p:spTree>
    <p:extLst>
      <p:ext uri="{BB962C8B-B14F-4D97-AF65-F5344CB8AC3E}">
        <p14:creationId xmlns:p14="http://schemas.microsoft.com/office/powerpoint/2010/main" val="213832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205345" y="30659"/>
            <a:ext cx="9247909" cy="923330"/>
          </a:xfrm>
          <a:prstGeom prst="rect">
            <a:avLst/>
          </a:prstGeom>
          <a:noFill/>
        </p:spPr>
        <p:txBody>
          <a:bodyPr wrap="square" rtlCol="0">
            <a:spAutoFit/>
          </a:bodyPr>
          <a:lstStyle/>
          <a:p>
            <a:pPr algn="ctr"/>
            <a:r>
              <a:rPr lang="en-CA" sz="5400" b="1" dirty="0"/>
              <a:t>Payment History</a:t>
            </a:r>
          </a:p>
        </p:txBody>
      </p:sp>
      <p:sp>
        <p:nvSpPr>
          <p:cNvPr id="3" name="TextBox 2"/>
          <p:cNvSpPr txBox="1"/>
          <p:nvPr/>
        </p:nvSpPr>
        <p:spPr>
          <a:xfrm>
            <a:off x="9912927" y="2815936"/>
            <a:ext cx="1569028" cy="1015663"/>
          </a:xfrm>
          <a:prstGeom prst="rect">
            <a:avLst/>
          </a:prstGeom>
          <a:noFill/>
        </p:spPr>
        <p:txBody>
          <a:bodyPr wrap="square" rtlCol="0">
            <a:spAutoFit/>
          </a:bodyPr>
          <a:lstStyle/>
          <a:p>
            <a:r>
              <a:rPr lang="en-CA" sz="6000" b="1" dirty="0"/>
              <a:t>35%</a:t>
            </a:r>
          </a:p>
        </p:txBody>
      </p:sp>
      <p:sp>
        <p:nvSpPr>
          <p:cNvPr id="7" name="TextBox 6"/>
          <p:cNvSpPr txBox="1"/>
          <p:nvPr/>
        </p:nvSpPr>
        <p:spPr>
          <a:xfrm>
            <a:off x="3211830" y="4914900"/>
            <a:ext cx="6286500" cy="1323439"/>
          </a:xfrm>
          <a:prstGeom prst="rect">
            <a:avLst/>
          </a:prstGeom>
          <a:solidFill>
            <a:srgbClr val="FFC000"/>
          </a:solidFill>
        </p:spPr>
        <p:txBody>
          <a:bodyPr wrap="square" rtlCol="0">
            <a:spAutoFit/>
          </a:bodyPr>
          <a:lstStyle/>
          <a:p>
            <a:pPr algn="ctr"/>
            <a:r>
              <a:rPr lang="en-CA" sz="4000" b="1" dirty="0"/>
              <a:t>What happens if I defer any payments?</a:t>
            </a:r>
          </a:p>
        </p:txBody>
      </p:sp>
    </p:spTree>
    <p:extLst>
      <p:ext uri="{BB962C8B-B14F-4D97-AF65-F5344CB8AC3E}">
        <p14:creationId xmlns:p14="http://schemas.microsoft.com/office/powerpoint/2010/main" val="14962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1660A6-8F14-48D6-966D-EC6B7188A2AD}" type="slidenum">
              <a:rPr lang="en-CA" smtClean="0"/>
              <a:pPr/>
              <a:t>57</a:t>
            </a:fld>
            <a:endParaRPr lang="en-CA"/>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8271164" y="3221182"/>
            <a:ext cx="529936" cy="218209"/>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8345632" y="4028209"/>
            <a:ext cx="529936" cy="218209"/>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8262505" y="4835236"/>
            <a:ext cx="529936" cy="218209"/>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8262505" y="5628409"/>
            <a:ext cx="529936" cy="218209"/>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8163791" y="6503266"/>
            <a:ext cx="529936" cy="218209"/>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8271164" y="3605645"/>
            <a:ext cx="422563" cy="2493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8163791" y="4449329"/>
            <a:ext cx="422563" cy="2493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p:nvSpPr>
        <p:spPr>
          <a:xfrm>
            <a:off x="8217477" y="5211617"/>
            <a:ext cx="422563" cy="2493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a:off x="8188037" y="6106968"/>
            <a:ext cx="422563" cy="2493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4042064" y="5211617"/>
            <a:ext cx="1496291" cy="326738"/>
          </a:xfrm>
          <a:prstGeom prst="rect">
            <a:avLst/>
          </a:prstGeom>
          <a:solidFill>
            <a:srgbClr val="FF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6190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1660A6-8F14-48D6-966D-EC6B7188A2AD}" type="slidenum">
              <a:rPr lang="en-CA" smtClean="0"/>
              <a:pPr/>
              <a:t>58</a:t>
            </a:fld>
            <a:endParaRPr lang="en-CA"/>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8271164" y="3221182"/>
            <a:ext cx="529936" cy="218209"/>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8345632" y="4028209"/>
            <a:ext cx="529936" cy="218209"/>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8262505" y="4835236"/>
            <a:ext cx="529936" cy="218209"/>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8262505" y="5628409"/>
            <a:ext cx="529936" cy="218209"/>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8163791" y="6503266"/>
            <a:ext cx="529936" cy="218209"/>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8271164" y="3605645"/>
            <a:ext cx="422563" cy="2493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8163791" y="4449329"/>
            <a:ext cx="422563" cy="2493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p:nvSpPr>
        <p:spPr>
          <a:xfrm>
            <a:off x="8217477" y="5211617"/>
            <a:ext cx="422563" cy="2493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a:off x="8188037" y="6106968"/>
            <a:ext cx="422563" cy="2493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4042064" y="5211617"/>
            <a:ext cx="1496291" cy="326738"/>
          </a:xfrm>
          <a:prstGeom prst="rect">
            <a:avLst/>
          </a:prstGeom>
          <a:solidFill>
            <a:srgbClr val="FF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6" name="Group 15"/>
          <p:cNvGrpSpPr/>
          <p:nvPr/>
        </p:nvGrpSpPr>
        <p:grpSpPr>
          <a:xfrm>
            <a:off x="2479963" y="5050269"/>
            <a:ext cx="7232073" cy="1420091"/>
            <a:chOff x="2670463" y="266535"/>
            <a:chExt cx="7232073" cy="1420091"/>
          </a:xfrm>
        </p:grpSpPr>
        <p:sp>
          <p:nvSpPr>
            <p:cNvPr id="14" name="Rectangle 13"/>
            <p:cNvSpPr/>
            <p:nvPr/>
          </p:nvSpPr>
          <p:spPr>
            <a:xfrm>
              <a:off x="2670463" y="266535"/>
              <a:ext cx="7232073" cy="142009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15" name="TextBox 14"/>
            <p:cNvSpPr txBox="1"/>
            <p:nvPr/>
          </p:nvSpPr>
          <p:spPr>
            <a:xfrm>
              <a:off x="2937163" y="560403"/>
              <a:ext cx="6525491" cy="830997"/>
            </a:xfrm>
            <a:prstGeom prst="rect">
              <a:avLst/>
            </a:prstGeom>
            <a:noFill/>
          </p:spPr>
          <p:txBody>
            <a:bodyPr wrap="square" rtlCol="0">
              <a:spAutoFit/>
            </a:bodyPr>
            <a:lstStyle/>
            <a:p>
              <a:pPr algn="ctr"/>
              <a:r>
                <a:rPr lang="en-CA" sz="4800" b="1" dirty="0"/>
                <a:t>Or maybe not </a:t>
              </a:r>
            </a:p>
          </p:txBody>
        </p:sp>
      </p:grpSp>
    </p:spTree>
    <p:extLst>
      <p:ext uri="{BB962C8B-B14F-4D97-AF65-F5344CB8AC3E}">
        <p14:creationId xmlns:p14="http://schemas.microsoft.com/office/powerpoint/2010/main" val="239456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472045" y="0"/>
            <a:ext cx="9247909" cy="923330"/>
          </a:xfrm>
          <a:prstGeom prst="rect">
            <a:avLst/>
          </a:prstGeom>
          <a:noFill/>
        </p:spPr>
        <p:txBody>
          <a:bodyPr wrap="square" rtlCol="0">
            <a:spAutoFit/>
          </a:bodyPr>
          <a:lstStyle/>
          <a:p>
            <a:pPr algn="ctr"/>
            <a:r>
              <a:rPr lang="en-CA" sz="5400" b="1" dirty="0"/>
              <a:t>Credit Utilization</a:t>
            </a:r>
          </a:p>
        </p:txBody>
      </p:sp>
      <p:sp>
        <p:nvSpPr>
          <p:cNvPr id="5" name="TextBox 4"/>
          <p:cNvSpPr txBox="1"/>
          <p:nvPr/>
        </p:nvSpPr>
        <p:spPr>
          <a:xfrm>
            <a:off x="9912927" y="2815936"/>
            <a:ext cx="1569028" cy="1015663"/>
          </a:xfrm>
          <a:prstGeom prst="rect">
            <a:avLst/>
          </a:prstGeom>
          <a:noFill/>
        </p:spPr>
        <p:txBody>
          <a:bodyPr wrap="square" rtlCol="0">
            <a:spAutoFit/>
          </a:bodyPr>
          <a:lstStyle/>
          <a:p>
            <a:r>
              <a:rPr lang="en-CA" sz="6000" b="1" dirty="0"/>
              <a:t>30%</a:t>
            </a:r>
          </a:p>
        </p:txBody>
      </p:sp>
    </p:spTree>
    <p:extLst>
      <p:ext uri="{BB962C8B-B14F-4D97-AF65-F5344CB8AC3E}">
        <p14:creationId xmlns:p14="http://schemas.microsoft.com/office/powerpoint/2010/main" val="67085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FE56-C233-44DF-A02A-3EE4C7FBB2E8}"/>
              </a:ext>
            </a:extLst>
          </p:cNvPr>
          <p:cNvSpPr>
            <a:spLocks noGrp="1"/>
          </p:cNvSpPr>
          <p:nvPr>
            <p:ph type="title"/>
          </p:nvPr>
        </p:nvSpPr>
        <p:spPr>
          <a:xfrm>
            <a:off x="655320" y="365125"/>
            <a:ext cx="5120114" cy="1692794"/>
          </a:xfrm>
        </p:spPr>
        <p:txBody>
          <a:bodyPr>
            <a:normAutofit/>
          </a:bodyPr>
          <a:lstStyle/>
          <a:p>
            <a:r>
              <a:rPr lang="en-CA" sz="4800" b="1" dirty="0">
                <a:solidFill>
                  <a:srgbClr val="00B050"/>
                </a:solidFill>
              </a:rPr>
              <a:t>Concerned about your budget?</a:t>
            </a:r>
          </a:p>
        </p:txBody>
      </p:sp>
      <p:sp>
        <p:nvSpPr>
          <p:cNvPr id="3" name="Content Placeholder 2">
            <a:extLst>
              <a:ext uri="{FF2B5EF4-FFF2-40B4-BE49-F238E27FC236}">
                <a16:creationId xmlns:a16="http://schemas.microsoft.com/office/drawing/2014/main" id="{A8C7F32C-2648-4B6D-AB12-67B7B0DA2761}"/>
              </a:ext>
            </a:extLst>
          </p:cNvPr>
          <p:cNvSpPr>
            <a:spLocks noGrp="1"/>
          </p:cNvSpPr>
          <p:nvPr>
            <p:ph idx="1"/>
          </p:nvPr>
        </p:nvSpPr>
        <p:spPr>
          <a:xfrm>
            <a:off x="496700" y="2346653"/>
            <a:ext cx="5820124" cy="3484980"/>
          </a:xfrm>
        </p:spPr>
        <p:txBody>
          <a:bodyPr>
            <a:normAutofit fontScale="55000" lnSpcReduction="20000"/>
          </a:bodyPr>
          <a:lstStyle/>
          <a:p>
            <a:pPr marL="0" indent="0">
              <a:buNone/>
            </a:pPr>
            <a:endParaRPr lang="en-GB" sz="4000" dirty="0"/>
          </a:p>
          <a:p>
            <a:pPr marL="0" indent="0">
              <a:buNone/>
            </a:pPr>
            <a:r>
              <a:rPr lang="en-GB" sz="8700" dirty="0"/>
              <a:t>A crisis budget helps you identify the items on your budget that are essential and those that are </a:t>
            </a:r>
            <a:r>
              <a:rPr lang="en-GB" sz="8700" b="1" u="sng" dirty="0"/>
              <a:t>not</a:t>
            </a:r>
            <a:r>
              <a:rPr lang="en-GB" sz="8700" dirty="0"/>
              <a:t>.</a:t>
            </a:r>
          </a:p>
          <a:p>
            <a:endParaRPr lang="en-CA" sz="1800" dirty="0"/>
          </a:p>
        </p:txBody>
      </p:sp>
      <p:pic>
        <p:nvPicPr>
          <p:cNvPr id="5" name="Picture 4">
            <a:extLst>
              <a:ext uri="{FF2B5EF4-FFF2-40B4-BE49-F238E27FC236}">
                <a16:creationId xmlns:a16="http://schemas.microsoft.com/office/drawing/2014/main" id="{4A50A8BE-02F2-4E88-9EAC-8F8EA7057FB2}"/>
              </a:ext>
            </a:extLst>
          </p:cNvPr>
          <p:cNvPicPr>
            <a:picLocks noChangeAspect="1"/>
          </p:cNvPicPr>
          <p:nvPr/>
        </p:nvPicPr>
        <p:blipFill rotWithShape="1">
          <a:blip r:embed="rId2"/>
          <a:srcRect l="25716" r="16980"/>
          <a:stretch/>
        </p:blipFill>
        <p:spPr>
          <a:xfrm>
            <a:off x="5878849" y="10"/>
            <a:ext cx="6313150" cy="5719655"/>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0618714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72045" y="0"/>
            <a:ext cx="9247909" cy="923330"/>
          </a:xfrm>
          <a:prstGeom prst="rect">
            <a:avLst/>
          </a:prstGeom>
          <a:noFill/>
        </p:spPr>
        <p:txBody>
          <a:bodyPr wrap="square" rtlCol="0">
            <a:spAutoFit/>
          </a:bodyPr>
          <a:lstStyle/>
          <a:p>
            <a:pPr algn="ctr"/>
            <a:r>
              <a:rPr lang="en-CA" sz="5400" b="1" dirty="0"/>
              <a:t>Credit Utilization</a:t>
            </a:r>
          </a:p>
        </p:txBody>
      </p:sp>
      <p:sp>
        <p:nvSpPr>
          <p:cNvPr id="4" name="TextBox 3"/>
          <p:cNvSpPr txBox="1"/>
          <p:nvPr/>
        </p:nvSpPr>
        <p:spPr>
          <a:xfrm>
            <a:off x="1405890" y="2023110"/>
            <a:ext cx="2548890" cy="646331"/>
          </a:xfrm>
          <a:prstGeom prst="rect">
            <a:avLst/>
          </a:prstGeom>
          <a:noFill/>
        </p:spPr>
        <p:txBody>
          <a:bodyPr wrap="square" rtlCol="0">
            <a:spAutoFit/>
          </a:bodyPr>
          <a:lstStyle/>
          <a:p>
            <a:r>
              <a:rPr lang="en-CA" sz="3600" b="1" dirty="0"/>
              <a:t>Credit Used</a:t>
            </a:r>
          </a:p>
        </p:txBody>
      </p:sp>
      <p:sp>
        <p:nvSpPr>
          <p:cNvPr id="5" name="TextBox 4"/>
          <p:cNvSpPr txBox="1"/>
          <p:nvPr/>
        </p:nvSpPr>
        <p:spPr>
          <a:xfrm>
            <a:off x="1421130" y="2670343"/>
            <a:ext cx="2533650" cy="646331"/>
          </a:xfrm>
          <a:prstGeom prst="rect">
            <a:avLst/>
          </a:prstGeom>
          <a:noFill/>
        </p:spPr>
        <p:txBody>
          <a:bodyPr wrap="square" rtlCol="0">
            <a:spAutoFit/>
          </a:bodyPr>
          <a:lstStyle/>
          <a:p>
            <a:r>
              <a:rPr lang="en-CA" sz="3600" b="1" dirty="0"/>
              <a:t>Credit Limit</a:t>
            </a:r>
          </a:p>
        </p:txBody>
      </p:sp>
      <p:cxnSp>
        <p:nvCxnSpPr>
          <p:cNvPr id="7" name="Straight Connector 6"/>
          <p:cNvCxnSpPr/>
          <p:nvPr/>
        </p:nvCxnSpPr>
        <p:spPr>
          <a:xfrm flipV="1">
            <a:off x="1405890" y="2548890"/>
            <a:ext cx="2366010" cy="11430"/>
          </a:xfrm>
          <a:prstGeom prst="line">
            <a:avLst/>
          </a:prstGeom>
          <a:ln w="28575"/>
        </p:spPr>
        <p:style>
          <a:lnRef idx="1">
            <a:schemeClr val="dk1"/>
          </a:lnRef>
          <a:fillRef idx="0">
            <a:schemeClr val="dk1"/>
          </a:fillRef>
          <a:effectRef idx="0">
            <a:schemeClr val="dk1"/>
          </a:effectRef>
          <a:fontRef idx="minor">
            <a:schemeClr val="tx1"/>
          </a:fontRef>
        </p:style>
      </p:cxnSp>
      <p:sp>
        <p:nvSpPr>
          <p:cNvPr id="9" name="Equal 8"/>
          <p:cNvSpPr/>
          <p:nvPr/>
        </p:nvSpPr>
        <p:spPr>
          <a:xfrm>
            <a:off x="8046720" y="2380565"/>
            <a:ext cx="788670" cy="359509"/>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solidFill>
                <a:schemeClr val="tx1"/>
              </a:solidFill>
            </a:endParaRPr>
          </a:p>
        </p:txBody>
      </p:sp>
      <p:sp>
        <p:nvSpPr>
          <p:cNvPr id="11" name="TextBox 10"/>
          <p:cNvSpPr txBox="1"/>
          <p:nvPr/>
        </p:nvSpPr>
        <p:spPr>
          <a:xfrm>
            <a:off x="4975860" y="2670343"/>
            <a:ext cx="2533650" cy="646331"/>
          </a:xfrm>
          <a:prstGeom prst="rect">
            <a:avLst/>
          </a:prstGeom>
          <a:noFill/>
        </p:spPr>
        <p:txBody>
          <a:bodyPr wrap="square" rtlCol="0">
            <a:spAutoFit/>
          </a:bodyPr>
          <a:lstStyle/>
          <a:p>
            <a:pPr algn="ctr"/>
            <a:r>
              <a:rPr lang="en-CA" sz="3600" b="1" dirty="0"/>
              <a:t>$5,000</a:t>
            </a:r>
          </a:p>
        </p:txBody>
      </p:sp>
      <p:cxnSp>
        <p:nvCxnSpPr>
          <p:cNvPr id="12" name="Straight Connector 11"/>
          <p:cNvCxnSpPr/>
          <p:nvPr/>
        </p:nvCxnSpPr>
        <p:spPr>
          <a:xfrm flipV="1">
            <a:off x="5013960" y="2560319"/>
            <a:ext cx="2366010" cy="11430"/>
          </a:xfrm>
          <a:prstGeom prst="line">
            <a:avLst/>
          </a:prstGeom>
          <a:ln w="28575"/>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9452610" y="2016943"/>
            <a:ext cx="1543050" cy="1103447"/>
          </a:xfrm>
          <a:prstGeom prst="rect">
            <a:avLst/>
          </a:prstGeom>
          <a:noFill/>
          <a:ln w="19050">
            <a:solidFill>
              <a:schemeClr val="tx1"/>
            </a:solidFill>
          </a:ln>
        </p:spPr>
        <p:txBody>
          <a:bodyPr wrap="square" rtlCol="0">
            <a:spAutoFit/>
          </a:bodyPr>
          <a:lstStyle/>
          <a:p>
            <a:endParaRPr lang="en-CA" dirty="0"/>
          </a:p>
        </p:txBody>
      </p:sp>
      <p:sp>
        <p:nvSpPr>
          <p:cNvPr id="15" name="TextBox 14"/>
          <p:cNvSpPr txBox="1"/>
          <p:nvPr/>
        </p:nvSpPr>
        <p:spPr>
          <a:xfrm>
            <a:off x="9502140" y="2240280"/>
            <a:ext cx="1379220" cy="651510"/>
          </a:xfrm>
          <a:prstGeom prst="rect">
            <a:avLst/>
          </a:prstGeom>
          <a:noFill/>
        </p:spPr>
        <p:txBody>
          <a:bodyPr wrap="square" rtlCol="0">
            <a:spAutoFit/>
          </a:bodyPr>
          <a:lstStyle/>
          <a:p>
            <a:pPr algn="ctr"/>
            <a:r>
              <a:rPr lang="en-CA" sz="3600" b="1" dirty="0"/>
              <a:t>90%</a:t>
            </a:r>
          </a:p>
        </p:txBody>
      </p:sp>
      <p:sp>
        <p:nvSpPr>
          <p:cNvPr id="16" name="TextBox 15"/>
          <p:cNvSpPr txBox="1"/>
          <p:nvPr/>
        </p:nvSpPr>
        <p:spPr>
          <a:xfrm>
            <a:off x="5429250" y="1971223"/>
            <a:ext cx="1668780" cy="646331"/>
          </a:xfrm>
          <a:prstGeom prst="rect">
            <a:avLst/>
          </a:prstGeom>
          <a:noFill/>
        </p:spPr>
        <p:txBody>
          <a:bodyPr wrap="square" rtlCol="0">
            <a:spAutoFit/>
          </a:bodyPr>
          <a:lstStyle/>
          <a:p>
            <a:pPr algn="ctr"/>
            <a:r>
              <a:rPr lang="en-CA" sz="3600" b="1" dirty="0"/>
              <a:t>$4,500</a:t>
            </a:r>
          </a:p>
        </p:txBody>
      </p:sp>
      <p:sp>
        <p:nvSpPr>
          <p:cNvPr id="6" name="TextBox 5"/>
          <p:cNvSpPr txBox="1"/>
          <p:nvPr/>
        </p:nvSpPr>
        <p:spPr>
          <a:xfrm>
            <a:off x="2606040" y="3581539"/>
            <a:ext cx="6896100" cy="646331"/>
          </a:xfrm>
          <a:prstGeom prst="rect">
            <a:avLst/>
          </a:prstGeom>
          <a:noFill/>
        </p:spPr>
        <p:txBody>
          <a:bodyPr wrap="square" rtlCol="0">
            <a:spAutoFit/>
          </a:bodyPr>
          <a:lstStyle/>
          <a:p>
            <a:pPr algn="ctr"/>
            <a:r>
              <a:rPr lang="en-CA" sz="3600" b="1" dirty="0">
                <a:solidFill>
                  <a:schemeClr val="accent6"/>
                </a:solidFill>
              </a:rPr>
              <a:t>Credit Usage 0%-35% - Low Risk</a:t>
            </a:r>
          </a:p>
        </p:txBody>
      </p:sp>
      <p:sp>
        <p:nvSpPr>
          <p:cNvPr id="14" name="TextBox 13"/>
          <p:cNvSpPr txBox="1"/>
          <p:nvPr/>
        </p:nvSpPr>
        <p:spPr>
          <a:xfrm>
            <a:off x="2647949" y="4377063"/>
            <a:ext cx="7307580" cy="646331"/>
          </a:xfrm>
          <a:prstGeom prst="rect">
            <a:avLst/>
          </a:prstGeom>
          <a:noFill/>
        </p:spPr>
        <p:txBody>
          <a:bodyPr wrap="square" rtlCol="0">
            <a:spAutoFit/>
          </a:bodyPr>
          <a:lstStyle/>
          <a:p>
            <a:pPr algn="ctr"/>
            <a:r>
              <a:rPr lang="en-CA" sz="3600" b="1" dirty="0">
                <a:solidFill>
                  <a:srgbClr val="FFC000"/>
                </a:solidFill>
              </a:rPr>
              <a:t>Credit Usage 35%-70% - Medium Risk</a:t>
            </a:r>
          </a:p>
        </p:txBody>
      </p:sp>
      <p:sp>
        <p:nvSpPr>
          <p:cNvPr id="17" name="TextBox 16"/>
          <p:cNvSpPr txBox="1"/>
          <p:nvPr/>
        </p:nvSpPr>
        <p:spPr>
          <a:xfrm>
            <a:off x="2647949" y="5200024"/>
            <a:ext cx="6896100" cy="646331"/>
          </a:xfrm>
          <a:prstGeom prst="rect">
            <a:avLst/>
          </a:prstGeom>
          <a:noFill/>
        </p:spPr>
        <p:txBody>
          <a:bodyPr wrap="square" rtlCol="0">
            <a:spAutoFit/>
          </a:bodyPr>
          <a:lstStyle/>
          <a:p>
            <a:pPr algn="ctr"/>
            <a:r>
              <a:rPr lang="en-CA" sz="3600" b="1" dirty="0">
                <a:solidFill>
                  <a:srgbClr val="FF0000"/>
                </a:solidFill>
              </a:rPr>
              <a:t>Credit Usage 70%-100% - High Risk</a:t>
            </a:r>
          </a:p>
        </p:txBody>
      </p:sp>
    </p:spTree>
    <p:extLst>
      <p:ext uri="{BB962C8B-B14F-4D97-AF65-F5344CB8AC3E}">
        <p14:creationId xmlns:p14="http://schemas.microsoft.com/office/powerpoint/2010/main" val="41438223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472045" y="39984"/>
            <a:ext cx="9247909" cy="923330"/>
          </a:xfrm>
          <a:prstGeom prst="rect">
            <a:avLst/>
          </a:prstGeom>
          <a:noFill/>
        </p:spPr>
        <p:txBody>
          <a:bodyPr wrap="square" rtlCol="0">
            <a:spAutoFit/>
          </a:bodyPr>
          <a:lstStyle/>
          <a:p>
            <a:pPr algn="ctr"/>
            <a:r>
              <a:rPr lang="en-CA" sz="5400" b="1" dirty="0"/>
              <a:t>Inquiries</a:t>
            </a:r>
          </a:p>
        </p:txBody>
      </p:sp>
      <p:sp>
        <p:nvSpPr>
          <p:cNvPr id="5" name="TextBox 4"/>
          <p:cNvSpPr txBox="1"/>
          <p:nvPr/>
        </p:nvSpPr>
        <p:spPr>
          <a:xfrm>
            <a:off x="9912927" y="2815936"/>
            <a:ext cx="1569028" cy="1015663"/>
          </a:xfrm>
          <a:prstGeom prst="rect">
            <a:avLst/>
          </a:prstGeom>
          <a:noFill/>
        </p:spPr>
        <p:txBody>
          <a:bodyPr wrap="square" rtlCol="0">
            <a:spAutoFit/>
          </a:bodyPr>
          <a:lstStyle/>
          <a:p>
            <a:r>
              <a:rPr lang="en-CA" sz="6000" b="1" dirty="0"/>
              <a:t>10%</a:t>
            </a:r>
          </a:p>
        </p:txBody>
      </p:sp>
    </p:spTree>
    <p:extLst>
      <p:ext uri="{BB962C8B-B14F-4D97-AF65-F5344CB8AC3E}">
        <p14:creationId xmlns:p14="http://schemas.microsoft.com/office/powerpoint/2010/main" val="114134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F1568-9B04-4031-B4AD-EA937ADDD2D9}"/>
              </a:ext>
            </a:extLst>
          </p:cNvPr>
          <p:cNvSpPr>
            <a:spLocks noGrp="1"/>
          </p:cNvSpPr>
          <p:nvPr>
            <p:ph type="title"/>
          </p:nvPr>
        </p:nvSpPr>
        <p:spPr/>
        <p:txBody>
          <a:bodyPr/>
          <a:lstStyle/>
          <a:p>
            <a:r>
              <a:rPr lang="en-CA" b="1" dirty="0">
                <a:solidFill>
                  <a:srgbClr val="00B050"/>
                </a:solidFill>
              </a:rPr>
              <a:t>DISPUTES</a:t>
            </a:r>
          </a:p>
        </p:txBody>
      </p:sp>
      <p:pic>
        <p:nvPicPr>
          <p:cNvPr id="3" name="Picture 2">
            <a:extLst>
              <a:ext uri="{FF2B5EF4-FFF2-40B4-BE49-F238E27FC236}">
                <a16:creationId xmlns:a16="http://schemas.microsoft.com/office/drawing/2014/main" id="{2F968351-4D0B-40A6-AF62-D09C0DB78585}"/>
              </a:ext>
            </a:extLst>
          </p:cNvPr>
          <p:cNvPicPr>
            <a:picLocks noChangeAspect="1"/>
          </p:cNvPicPr>
          <p:nvPr/>
        </p:nvPicPr>
        <p:blipFill>
          <a:blip r:embed="rId2"/>
          <a:stretch>
            <a:fillRect/>
          </a:stretch>
        </p:blipFill>
        <p:spPr>
          <a:xfrm>
            <a:off x="3251404" y="1887793"/>
            <a:ext cx="5989338" cy="3354029"/>
          </a:xfrm>
          <a:prstGeom prst="rect">
            <a:avLst/>
          </a:prstGeom>
        </p:spPr>
      </p:pic>
    </p:spTree>
    <p:extLst>
      <p:ext uri="{BB962C8B-B14F-4D97-AF65-F5344CB8AC3E}">
        <p14:creationId xmlns:p14="http://schemas.microsoft.com/office/powerpoint/2010/main" val="4427336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602687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023793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5298" name="Picture 11" descr="http://www.dealbase.com/blog/wp-content/uploads/2009/05/empty-wallet.jpg">
            <a:extLst>
              <a:ext uri="{FF2B5EF4-FFF2-40B4-BE49-F238E27FC236}">
                <a16:creationId xmlns:a16="http://schemas.microsoft.com/office/drawing/2014/main" id="{B98D7D4E-E3FC-48E4-A246-E340DE100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2301" y="5300663"/>
            <a:ext cx="11287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2">
            <a:extLst>
              <a:ext uri="{FF2B5EF4-FFF2-40B4-BE49-F238E27FC236}">
                <a16:creationId xmlns:a16="http://schemas.microsoft.com/office/drawing/2014/main" id="{8D50C0D1-FC2D-4283-A02E-3DA46E89F3AF}"/>
              </a:ext>
            </a:extLst>
          </p:cNvPr>
          <p:cNvSpPr>
            <a:spLocks noGrp="1"/>
          </p:cNvSpPr>
          <p:nvPr>
            <p:ph type="title"/>
          </p:nvPr>
        </p:nvSpPr>
        <p:spPr/>
        <p:txBody>
          <a:bodyPr/>
          <a:lstStyle/>
          <a:p>
            <a:pPr eaLnBrk="1" hangingPunct="1"/>
            <a:r>
              <a:rPr lang="en-CA" altLang="en-US"/>
              <a:t>Experiences with Money</a:t>
            </a:r>
          </a:p>
        </p:txBody>
      </p:sp>
      <p:sp>
        <p:nvSpPr>
          <p:cNvPr id="43011" name="Rectangle 3">
            <a:extLst>
              <a:ext uri="{FF2B5EF4-FFF2-40B4-BE49-F238E27FC236}">
                <a16:creationId xmlns:a16="http://schemas.microsoft.com/office/drawing/2014/main" id="{356AD970-AF65-40C6-95AC-677AD80D3423}"/>
              </a:ext>
            </a:extLst>
          </p:cNvPr>
          <p:cNvSpPr>
            <a:spLocks noGrp="1"/>
          </p:cNvSpPr>
          <p:nvPr>
            <p:ph idx="1"/>
          </p:nvPr>
        </p:nvSpPr>
        <p:spPr>
          <a:xfrm>
            <a:off x="887663" y="1168905"/>
            <a:ext cx="9956800" cy="3456409"/>
          </a:xfrm>
        </p:spPr>
        <p:txBody>
          <a:bodyPr>
            <a:normAutofit fontScale="92500" lnSpcReduction="20000"/>
          </a:bodyPr>
          <a:lstStyle/>
          <a:p>
            <a:pPr eaLnBrk="1" hangingPunct="1">
              <a:buFont typeface="Wingdings" panose="05000000000000000000" pitchFamily="2" charset="2"/>
              <a:buNone/>
            </a:pPr>
            <a:endParaRPr lang="en-US" altLang="en-US" sz="2400" dirty="0"/>
          </a:p>
          <a:p>
            <a:pPr eaLnBrk="1" hangingPunct="1"/>
            <a:r>
              <a:rPr lang="en-GB" altLang="en-US" sz="3200" dirty="0"/>
              <a:t>What is the first thing that comes to mind when you think about debt?</a:t>
            </a:r>
          </a:p>
          <a:p>
            <a:pPr marL="0" indent="0" eaLnBrk="1" hangingPunct="1">
              <a:buNone/>
            </a:pPr>
            <a:endParaRPr lang="en-GB" altLang="en-US" sz="2400" dirty="0"/>
          </a:p>
          <a:p>
            <a:pPr marL="0" indent="0" eaLnBrk="1" hangingPunct="1">
              <a:buNone/>
            </a:pPr>
            <a:r>
              <a:rPr lang="en-GB" altLang="en-US" sz="3200" dirty="0"/>
              <a:t>True or False – </a:t>
            </a:r>
          </a:p>
          <a:p>
            <a:pPr eaLnBrk="1" hangingPunct="1"/>
            <a:r>
              <a:rPr lang="en-GB" altLang="en-US" sz="3200" dirty="0"/>
              <a:t>Can a creditor come to your house?</a:t>
            </a:r>
          </a:p>
          <a:p>
            <a:pPr eaLnBrk="1" hangingPunct="1"/>
            <a:r>
              <a:rPr lang="en-GB" altLang="en-US" sz="3200" dirty="0"/>
              <a:t>Can a creditor call your neighbour?</a:t>
            </a:r>
          </a:p>
          <a:p>
            <a:pPr eaLnBrk="1" hangingPunct="1"/>
            <a:r>
              <a:rPr lang="en-GB" altLang="en-US" sz="3200" dirty="0"/>
              <a:t>Do creditors report every month to the credit bureaus?</a:t>
            </a:r>
          </a:p>
          <a:p>
            <a:pPr eaLnBrk="1" hangingPunct="1"/>
            <a:endParaRPr lang="en-GB" altLang="en-US" sz="2400" dirty="0"/>
          </a:p>
          <a:p>
            <a:pPr marL="0" indent="0" eaLnBrk="1" hangingPunct="1">
              <a:buNone/>
            </a:pPr>
            <a:endParaRPr lang="en-CA" altLang="en-US" sz="2400" dirty="0"/>
          </a:p>
          <a:p>
            <a:pPr eaLnBrk="1" hangingPunct="1">
              <a:buFont typeface="Wingdings" panose="05000000000000000000" pitchFamily="2" charset="2"/>
              <a:buNone/>
            </a:pPr>
            <a:endParaRPr lang="en-CA" altLang="en-US" sz="2400" dirty="0"/>
          </a:p>
          <a:p>
            <a:pPr eaLnBrk="1" hangingPunct="1">
              <a:buFont typeface="Wingdings" panose="05000000000000000000" pitchFamily="2" charset="2"/>
              <a:buNone/>
            </a:pPr>
            <a:endParaRPr lang="en-CA" altLang="en-US" sz="2400" i="1" dirty="0"/>
          </a:p>
          <a:p>
            <a:pPr eaLnBrk="1" hangingPunct="1">
              <a:buFont typeface="Wingdings" panose="05000000000000000000" pitchFamily="2" charset="2"/>
              <a:buNone/>
            </a:pPr>
            <a:endParaRPr lang="en-CA" altLang="en-US" dirty="0"/>
          </a:p>
          <a:p>
            <a:pPr eaLnBrk="1" hangingPunct="1"/>
            <a:endParaRPr lang="en-CA" altLang="en-US" dirty="0"/>
          </a:p>
        </p:txBody>
      </p:sp>
      <p:pic>
        <p:nvPicPr>
          <p:cNvPr id="55301" name="Picture 9" descr="http://www.weeklyreader.com/readandwriting/content/binary/happy%20and%20excited.jpeg">
            <a:extLst>
              <a:ext uri="{FF2B5EF4-FFF2-40B4-BE49-F238E27FC236}">
                <a16:creationId xmlns:a16="http://schemas.microsoft.com/office/drawing/2014/main" id="{9E0AB8E4-26FA-4B37-9B0F-42436C3B5C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8725" y="659318"/>
            <a:ext cx="11430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wipe(down)">
                                      <p:cBhvr>
                                        <p:cTn id="7" dur="5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a:extLst>
              <a:ext uri="{FF2B5EF4-FFF2-40B4-BE49-F238E27FC236}">
                <a16:creationId xmlns:a16="http://schemas.microsoft.com/office/drawing/2014/main" id="{75F03D50-78EF-4FB0-B348-2A474452467E}"/>
              </a:ext>
            </a:extLst>
          </p:cNvPr>
          <p:cNvSpPr>
            <a:spLocks noGrp="1"/>
          </p:cNvSpPr>
          <p:nvPr>
            <p:ph idx="1"/>
          </p:nvPr>
        </p:nvSpPr>
        <p:spPr>
          <a:xfrm>
            <a:off x="1783216" y="1373286"/>
            <a:ext cx="7129462" cy="4968875"/>
          </a:xfrm>
        </p:spPr>
        <p:txBody>
          <a:bodyPr/>
          <a:lstStyle/>
          <a:p>
            <a:pPr marL="0" indent="0" algn="ctr">
              <a:buNone/>
            </a:pPr>
            <a:r>
              <a:rPr lang="en-CA" altLang="en-US" sz="7000" dirty="0">
                <a:solidFill>
                  <a:srgbClr val="00B050"/>
                </a:solidFill>
              </a:rPr>
              <a:t>Do you know what is the maximum interest rate you can be charged?</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a:extLst>
              <a:ext uri="{FF2B5EF4-FFF2-40B4-BE49-F238E27FC236}">
                <a16:creationId xmlns:a16="http://schemas.microsoft.com/office/drawing/2014/main" id="{3A7811A4-BB20-40CD-ACBC-468CF73C8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2725" y="1531939"/>
            <a:ext cx="4749800"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a:extLst>
              <a:ext uri="{FF2B5EF4-FFF2-40B4-BE49-F238E27FC236}">
                <a16:creationId xmlns:a16="http://schemas.microsoft.com/office/drawing/2014/main" id="{6175A662-595F-42AE-AD7A-E59131C3D8B1}"/>
              </a:ext>
            </a:extLst>
          </p:cNvPr>
          <p:cNvSpPr>
            <a:spLocks noChangeArrowheads="1"/>
          </p:cNvSpPr>
          <p:nvPr/>
        </p:nvSpPr>
        <p:spPr bwMode="auto">
          <a:xfrm>
            <a:off x="1147665" y="1100404"/>
            <a:ext cx="8836090" cy="5016758"/>
          </a:xfrm>
          <a:prstGeom prst="rect">
            <a:avLst/>
          </a:prstGeom>
          <a:noFill/>
          <a:ln>
            <a:noFill/>
          </a:ln>
        </p:spPr>
        <p:txBody>
          <a:bodyPr wrap="square">
            <a:spAutoFit/>
          </a:bodyPr>
          <a:lstStyle>
            <a:lvl1pPr defTabSz="685800">
              <a:defRPr sz="2400">
                <a:solidFill>
                  <a:schemeClr val="tx1"/>
                </a:solidFill>
                <a:latin typeface="Times New Roman" panose="02020603050405020304" pitchFamily="18" charset="0"/>
              </a:defRPr>
            </a:lvl1pPr>
            <a:lvl2pPr marL="742950" indent="-285750" defTabSz="685800">
              <a:defRPr sz="2400">
                <a:solidFill>
                  <a:schemeClr val="tx1"/>
                </a:solidFill>
                <a:latin typeface="Times New Roman" panose="02020603050405020304" pitchFamily="18" charset="0"/>
              </a:defRPr>
            </a:lvl2pPr>
            <a:lvl3pPr marL="1143000" indent="-228600" defTabSz="685800">
              <a:defRPr sz="2400">
                <a:solidFill>
                  <a:schemeClr val="tx1"/>
                </a:solidFill>
                <a:latin typeface="Times New Roman" panose="02020603050405020304" pitchFamily="18" charset="0"/>
              </a:defRPr>
            </a:lvl3pPr>
            <a:lvl4pPr marL="1600200" indent="-228600" defTabSz="685800">
              <a:defRPr sz="2400">
                <a:solidFill>
                  <a:schemeClr val="tx1"/>
                </a:solidFill>
                <a:latin typeface="Times New Roman" panose="02020603050405020304" pitchFamily="18" charset="0"/>
              </a:defRPr>
            </a:lvl4pPr>
            <a:lvl5pPr marL="2057400" indent="-228600" defTabSz="685800">
              <a:defRPr sz="2400">
                <a:solidFill>
                  <a:schemeClr val="tx1"/>
                </a:solidFill>
                <a:latin typeface="Times New Roman" panose="02020603050405020304" pitchFamily="18"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defRPr/>
            </a:pPr>
            <a:r>
              <a:rPr lang="en-GB" altLang="en-US" sz="4000" b="1" dirty="0">
                <a:solidFill>
                  <a:srgbClr val="000000"/>
                </a:solidFill>
                <a:latin typeface="Calibri" panose="020F0502020204030204" pitchFamily="34" charset="0"/>
              </a:rPr>
              <a:t>What is the Criminal Interest Rate in Canada?</a:t>
            </a:r>
          </a:p>
          <a:p>
            <a:pPr fontAlgn="base">
              <a:spcBef>
                <a:spcPct val="0"/>
              </a:spcBef>
              <a:spcAft>
                <a:spcPct val="0"/>
              </a:spcAft>
              <a:defRPr/>
            </a:pPr>
            <a:r>
              <a:rPr lang="en-GB" altLang="en-US" sz="4000" dirty="0">
                <a:solidFill>
                  <a:srgbClr val="000000"/>
                </a:solidFill>
                <a:latin typeface="Calibri" panose="020F0502020204030204" pitchFamily="34" charset="0"/>
                <a:hlinkClick r:id="rId2"/>
              </a:rPr>
              <a:t>Section 347 of the Criminal Code of Canada</a:t>
            </a:r>
            <a:r>
              <a:rPr lang="en-GB" altLang="en-US" sz="4000" dirty="0">
                <a:solidFill>
                  <a:srgbClr val="000000"/>
                </a:solidFill>
                <a:latin typeface="Calibri" panose="020F0502020204030204" pitchFamily="34" charset="0"/>
              </a:rPr>
              <a:t> sets the maximum allowable annualized interest that may be charged at </a:t>
            </a:r>
            <a:r>
              <a:rPr lang="en-GB" altLang="en-US" sz="4000" b="1" dirty="0">
                <a:solidFill>
                  <a:srgbClr val="000000"/>
                </a:solidFill>
                <a:highlight>
                  <a:srgbClr val="FFFF00"/>
                </a:highlight>
                <a:latin typeface="Calibri" panose="020F0502020204030204" pitchFamily="34" charset="0"/>
              </a:rPr>
              <a:t>60% </a:t>
            </a:r>
            <a:r>
              <a:rPr lang="en-GB" altLang="en-US" sz="4000" dirty="0">
                <a:solidFill>
                  <a:srgbClr val="000000"/>
                </a:solidFill>
                <a:latin typeface="Calibri" panose="020F0502020204030204" pitchFamily="34" charset="0"/>
              </a:rPr>
              <a:t>– interest charged above that level is considered usury and is a criminal offence.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A46114-2D80-413C-B943-3BB6AD6998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660A6-8F14-48D6-966D-EC6B7188A2AD}"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8872AAD-0EA0-4DA4-B99F-F8B610A90697}"/>
              </a:ext>
            </a:extLst>
          </p:cNvPr>
          <p:cNvSpPr/>
          <p:nvPr/>
        </p:nvSpPr>
        <p:spPr>
          <a:xfrm>
            <a:off x="942392" y="1245155"/>
            <a:ext cx="9349273" cy="529375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High interest rates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First and foremost, a subprime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loans typically comes with a higher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APR (Annual Percentage Rate) than a conventional loan does. The APR,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or annual percentage rate, is the interest rate of your loan expressed as a yearly rate.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9F8EFB7-3C9F-4D4F-8FB6-D625D1AC52C4}"/>
              </a:ext>
            </a:extLst>
          </p:cNvPr>
          <p:cNvPicPr>
            <a:picLocks noChangeAspect="1"/>
          </p:cNvPicPr>
          <p:nvPr/>
        </p:nvPicPr>
        <p:blipFill>
          <a:blip r:embed="rId2"/>
          <a:stretch>
            <a:fillRect/>
          </a:stretch>
        </p:blipFill>
        <p:spPr>
          <a:xfrm>
            <a:off x="8714792" y="433095"/>
            <a:ext cx="3163077" cy="3728357"/>
          </a:xfrm>
          <a:prstGeom prst="rect">
            <a:avLst/>
          </a:prstGeom>
        </p:spPr>
      </p:pic>
    </p:spTree>
    <p:extLst>
      <p:ext uri="{BB962C8B-B14F-4D97-AF65-F5344CB8AC3E}">
        <p14:creationId xmlns:p14="http://schemas.microsoft.com/office/powerpoint/2010/main" val="583242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FE56-C233-44DF-A02A-3EE4C7FBB2E8}"/>
              </a:ext>
            </a:extLst>
          </p:cNvPr>
          <p:cNvSpPr>
            <a:spLocks noGrp="1"/>
          </p:cNvSpPr>
          <p:nvPr>
            <p:ph type="title"/>
          </p:nvPr>
        </p:nvSpPr>
        <p:spPr>
          <a:xfrm>
            <a:off x="655320" y="365125"/>
            <a:ext cx="5120114" cy="1692794"/>
          </a:xfrm>
        </p:spPr>
        <p:txBody>
          <a:bodyPr>
            <a:normAutofit/>
          </a:bodyPr>
          <a:lstStyle/>
          <a:p>
            <a:r>
              <a:rPr lang="en-CA" sz="4800" b="1" dirty="0">
                <a:solidFill>
                  <a:srgbClr val="00B050"/>
                </a:solidFill>
              </a:rPr>
              <a:t>Concerned about your budget?</a:t>
            </a:r>
          </a:p>
        </p:txBody>
      </p:sp>
      <p:sp>
        <p:nvSpPr>
          <p:cNvPr id="3" name="Content Placeholder 2">
            <a:extLst>
              <a:ext uri="{FF2B5EF4-FFF2-40B4-BE49-F238E27FC236}">
                <a16:creationId xmlns:a16="http://schemas.microsoft.com/office/drawing/2014/main" id="{A8C7F32C-2648-4B6D-AB12-67B7B0DA2761}"/>
              </a:ext>
            </a:extLst>
          </p:cNvPr>
          <p:cNvSpPr>
            <a:spLocks noGrp="1"/>
          </p:cNvSpPr>
          <p:nvPr>
            <p:ph idx="1"/>
          </p:nvPr>
        </p:nvSpPr>
        <p:spPr>
          <a:xfrm>
            <a:off x="552684" y="2244017"/>
            <a:ext cx="5820124" cy="3802220"/>
          </a:xfrm>
        </p:spPr>
        <p:txBody>
          <a:bodyPr>
            <a:normAutofit/>
          </a:bodyPr>
          <a:lstStyle/>
          <a:p>
            <a:pPr marL="0" indent="0">
              <a:buNone/>
            </a:pPr>
            <a:r>
              <a:rPr lang="en-GB" sz="4400" b="1" dirty="0"/>
              <a:t>Remember that these extra budget cuts are just temporary.</a:t>
            </a:r>
          </a:p>
        </p:txBody>
      </p:sp>
      <p:pic>
        <p:nvPicPr>
          <p:cNvPr id="5" name="Picture 4">
            <a:extLst>
              <a:ext uri="{FF2B5EF4-FFF2-40B4-BE49-F238E27FC236}">
                <a16:creationId xmlns:a16="http://schemas.microsoft.com/office/drawing/2014/main" id="{4A50A8BE-02F2-4E88-9EAC-8F8EA7057FB2}"/>
              </a:ext>
            </a:extLst>
          </p:cNvPr>
          <p:cNvPicPr>
            <a:picLocks noChangeAspect="1"/>
          </p:cNvPicPr>
          <p:nvPr/>
        </p:nvPicPr>
        <p:blipFill rotWithShape="1">
          <a:blip r:embed="rId3"/>
          <a:srcRect l="25716" r="16980"/>
          <a:stretch/>
        </p:blipFill>
        <p:spPr>
          <a:xfrm>
            <a:off x="5878849" y="10"/>
            <a:ext cx="6313150" cy="5719655"/>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4926605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5068E9-E715-40F5-AC9D-8FEC44C95B45}"/>
              </a:ext>
            </a:extLst>
          </p:cNvPr>
          <p:cNvPicPr>
            <a:picLocks noChangeAspect="1"/>
          </p:cNvPicPr>
          <p:nvPr/>
        </p:nvPicPr>
        <p:blipFill>
          <a:blip r:embed="rId2"/>
          <a:stretch>
            <a:fillRect/>
          </a:stretch>
        </p:blipFill>
        <p:spPr>
          <a:xfrm>
            <a:off x="8610601" y="383176"/>
            <a:ext cx="3303522" cy="3694301"/>
          </a:xfrm>
          <a:prstGeom prst="rect">
            <a:avLst/>
          </a:prstGeom>
        </p:spPr>
      </p:pic>
      <p:sp>
        <p:nvSpPr>
          <p:cNvPr id="2" name="Slide Number Placeholder 1">
            <a:extLst>
              <a:ext uri="{FF2B5EF4-FFF2-40B4-BE49-F238E27FC236}">
                <a16:creationId xmlns:a16="http://schemas.microsoft.com/office/drawing/2014/main" id="{47A46114-2D80-413C-B943-3BB6AD6998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660A6-8F14-48D6-966D-EC6B7188A2AD}"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8872AAD-0EA0-4DA4-B99F-F8B610A90697}"/>
              </a:ext>
            </a:extLst>
          </p:cNvPr>
          <p:cNvSpPr/>
          <p:nvPr/>
        </p:nvSpPr>
        <p:spPr>
          <a:xfrm>
            <a:off x="1017037" y="979343"/>
            <a:ext cx="9349273" cy="46782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rPr>
              <a:t>High interest rates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The APR (annual percentage rate)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for a loan can include fees, like a fee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 for originating the loan. The APR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gives you a sense of how much it’ll actually cost you to borrow money.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27892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C2EBD7-E8E5-4D41-B905-B07D7946A0A7}"/>
              </a:ext>
            </a:extLst>
          </p:cNvPr>
          <p:cNvPicPr>
            <a:picLocks noChangeAspect="1"/>
          </p:cNvPicPr>
          <p:nvPr/>
        </p:nvPicPr>
        <p:blipFill>
          <a:blip r:embed="rId2"/>
          <a:stretch>
            <a:fillRect/>
          </a:stretch>
        </p:blipFill>
        <p:spPr>
          <a:xfrm>
            <a:off x="7189532" y="675352"/>
            <a:ext cx="4857750" cy="3802104"/>
          </a:xfrm>
          <a:prstGeom prst="rect">
            <a:avLst/>
          </a:prstGeom>
        </p:spPr>
      </p:pic>
      <p:sp>
        <p:nvSpPr>
          <p:cNvPr id="4" name="TextBox 3"/>
          <p:cNvSpPr txBox="1"/>
          <p:nvPr/>
        </p:nvSpPr>
        <p:spPr>
          <a:xfrm>
            <a:off x="699112" y="2951173"/>
            <a:ext cx="7791719"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Calibri" panose="020F0502020204030204"/>
                <a:ea typeface="+mn-ea"/>
                <a:cs typeface="+mn-cs"/>
              </a:rPr>
              <a:t>The following is taken from the website of a Canadian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Calibri" panose="020F0502020204030204"/>
                <a:ea typeface="+mn-ea"/>
                <a:cs typeface="+mn-cs"/>
              </a:rPr>
              <a:t>organization that offers loans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Calibri" panose="020F0502020204030204"/>
                <a:ea typeface="+mn-ea"/>
                <a:cs typeface="+mn-cs"/>
              </a:rPr>
              <a:t>to customers with poor credit …</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660A6-8F14-48D6-966D-EC6B7188A2AD}"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p:cNvSpPr txBox="1"/>
          <p:nvPr/>
        </p:nvSpPr>
        <p:spPr>
          <a:xfrm>
            <a:off x="699112" y="400560"/>
            <a:ext cx="104522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800" b="0" i="0" u="none" strike="noStrike" kern="1200" cap="none" spc="0" normalizeH="0" baseline="0" noProof="0" dirty="0">
                <a:ln>
                  <a:noFill/>
                </a:ln>
                <a:solidFill>
                  <a:prstClr val="black"/>
                </a:solidFill>
                <a:effectLst/>
                <a:uLnTx/>
                <a:uFillTx/>
                <a:latin typeface="Calibri" panose="020F0502020204030204"/>
                <a:ea typeface="+mn-ea"/>
                <a:cs typeface="+mn-cs"/>
              </a:rPr>
              <a:t>Let’s run the math on a high-interest loan</a:t>
            </a:r>
          </a:p>
        </p:txBody>
      </p:sp>
    </p:spTree>
    <p:extLst>
      <p:ext uri="{BB962C8B-B14F-4D97-AF65-F5344CB8AC3E}">
        <p14:creationId xmlns:p14="http://schemas.microsoft.com/office/powerpoint/2010/main" val="1199588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rmula for APR">
            <a:extLst>
              <a:ext uri="{FF2B5EF4-FFF2-40B4-BE49-F238E27FC236}">
                <a16:creationId xmlns:a16="http://schemas.microsoft.com/office/drawing/2014/main" id="{984A0B21-7324-4883-930E-480A1E6EB1A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3409" y="2570842"/>
            <a:ext cx="8621486" cy="3256384"/>
          </a:xfrm>
          <a:prstGeom prst="rect">
            <a:avLst/>
          </a:prstGeom>
          <a:noFill/>
          <a:ln>
            <a:noFill/>
          </a:ln>
        </p:spPr>
      </p:pic>
      <p:pic>
        <p:nvPicPr>
          <p:cNvPr id="6" name="Picture 5">
            <a:extLst>
              <a:ext uri="{FF2B5EF4-FFF2-40B4-BE49-F238E27FC236}">
                <a16:creationId xmlns:a16="http://schemas.microsoft.com/office/drawing/2014/main" id="{2BFA43D5-EE10-4BE1-A637-EBE26DA56F43}"/>
              </a:ext>
            </a:extLst>
          </p:cNvPr>
          <p:cNvPicPr>
            <a:picLocks noChangeAspect="1"/>
          </p:cNvPicPr>
          <p:nvPr/>
        </p:nvPicPr>
        <p:blipFill>
          <a:blip r:embed="rId3"/>
          <a:stretch>
            <a:fillRect/>
          </a:stretch>
        </p:blipFill>
        <p:spPr>
          <a:xfrm>
            <a:off x="8795406" y="814234"/>
            <a:ext cx="2753195" cy="2614766"/>
          </a:xfrm>
          <a:prstGeom prst="rect">
            <a:avLst/>
          </a:prstGeom>
        </p:spPr>
      </p:pic>
      <p:sp>
        <p:nvSpPr>
          <p:cNvPr id="2" name="Slide Number Placeholder 1">
            <a:extLst>
              <a:ext uri="{FF2B5EF4-FFF2-40B4-BE49-F238E27FC236}">
                <a16:creationId xmlns:a16="http://schemas.microsoft.com/office/drawing/2014/main" id="{46264758-2696-4DBC-ABC5-BCE2BE2484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660A6-8F14-48D6-966D-EC6B7188A2AD}"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01F288B-DD61-4186-B800-844B9E00AE46}"/>
              </a:ext>
            </a:extLst>
          </p:cNvPr>
          <p:cNvSpPr/>
          <p:nvPr/>
        </p:nvSpPr>
        <p:spPr>
          <a:xfrm>
            <a:off x="1492898" y="718280"/>
            <a:ext cx="7495997"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Formula for calculating APR (Annual Percentage Rate)</a:t>
            </a:r>
            <a:endParaRPr kumimoji="0" lang="en-CA"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8663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660A6-8F14-48D6-966D-EC6B7188A2AD}"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Rectangle 2"/>
          <p:cNvSpPr/>
          <p:nvPr/>
        </p:nvSpPr>
        <p:spPr>
          <a:xfrm>
            <a:off x="1043189" y="811369"/>
            <a:ext cx="10200067" cy="4855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1571223" y="1287887"/>
            <a:ext cx="6272011" cy="7694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400" b="0" i="0" u="none" strike="noStrike" kern="1200" cap="none" spc="0" normalizeH="0" baseline="0" noProof="0" dirty="0">
                <a:ln>
                  <a:noFill/>
                </a:ln>
                <a:solidFill>
                  <a:prstClr val="white"/>
                </a:solidFill>
                <a:effectLst/>
                <a:uLnTx/>
                <a:uFillTx/>
                <a:latin typeface="Calibri" panose="020F0502020204030204"/>
                <a:ea typeface="+mn-ea"/>
                <a:cs typeface="+mn-cs"/>
              </a:rPr>
              <a:t>I am going to borrow</a:t>
            </a:r>
          </a:p>
        </p:txBody>
      </p:sp>
      <p:sp>
        <p:nvSpPr>
          <p:cNvPr id="5" name="TextBox 4"/>
          <p:cNvSpPr txBox="1"/>
          <p:nvPr/>
        </p:nvSpPr>
        <p:spPr>
          <a:xfrm>
            <a:off x="8903057" y="1234154"/>
            <a:ext cx="19962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400" b="1" i="0" u="none" strike="noStrike" kern="1200" cap="none" spc="0" normalizeH="0" baseline="0" noProof="0" dirty="0">
                <a:ln>
                  <a:noFill/>
                </a:ln>
                <a:solidFill>
                  <a:prstClr val="white"/>
                </a:solidFill>
                <a:effectLst/>
                <a:uLnTx/>
                <a:uFillTx/>
                <a:latin typeface="Calibri" panose="020F0502020204030204"/>
                <a:ea typeface="+mn-ea"/>
                <a:cs typeface="+mn-cs"/>
              </a:rPr>
              <a:t>$5,000</a:t>
            </a:r>
          </a:p>
        </p:txBody>
      </p:sp>
      <p:sp>
        <p:nvSpPr>
          <p:cNvPr id="6" name="TextBox 5"/>
          <p:cNvSpPr txBox="1"/>
          <p:nvPr/>
        </p:nvSpPr>
        <p:spPr>
          <a:xfrm>
            <a:off x="1571223" y="2251656"/>
            <a:ext cx="6272011" cy="7694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400" b="0" i="0" u="none" strike="noStrike" kern="1200" cap="none" spc="0" normalizeH="0" baseline="0" noProof="0" dirty="0">
                <a:ln>
                  <a:noFill/>
                </a:ln>
                <a:solidFill>
                  <a:prstClr val="white"/>
                </a:solidFill>
                <a:effectLst/>
                <a:uLnTx/>
                <a:uFillTx/>
                <a:latin typeface="Calibri" panose="020F0502020204030204"/>
                <a:ea typeface="+mn-ea"/>
                <a:cs typeface="+mn-cs"/>
              </a:rPr>
              <a:t>The repayment will be</a:t>
            </a:r>
          </a:p>
        </p:txBody>
      </p:sp>
      <p:sp>
        <p:nvSpPr>
          <p:cNvPr id="7" name="TextBox 6"/>
          <p:cNvSpPr txBox="1"/>
          <p:nvPr/>
        </p:nvSpPr>
        <p:spPr>
          <a:xfrm>
            <a:off x="1571223" y="3189739"/>
            <a:ext cx="6272011" cy="7694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400" b="0" i="0" u="none" strike="noStrike" kern="1200" cap="none" spc="0" normalizeH="0" baseline="0" noProof="0" dirty="0">
                <a:ln>
                  <a:noFill/>
                </a:ln>
                <a:solidFill>
                  <a:prstClr val="white"/>
                </a:solidFill>
                <a:effectLst/>
                <a:uLnTx/>
                <a:uFillTx/>
                <a:latin typeface="Calibri" panose="020F0502020204030204"/>
                <a:ea typeface="+mn-ea"/>
                <a:cs typeface="+mn-cs"/>
              </a:rPr>
              <a:t>How often I will pay</a:t>
            </a:r>
          </a:p>
        </p:txBody>
      </p:sp>
      <p:sp>
        <p:nvSpPr>
          <p:cNvPr id="8" name="TextBox 7"/>
          <p:cNvSpPr txBox="1"/>
          <p:nvPr/>
        </p:nvSpPr>
        <p:spPr>
          <a:xfrm>
            <a:off x="1571223" y="4154724"/>
            <a:ext cx="6272011" cy="7694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400" b="0" i="0" u="none" strike="noStrike" kern="1200" cap="none" spc="0" normalizeH="0" baseline="0" noProof="0" dirty="0">
                <a:ln>
                  <a:noFill/>
                </a:ln>
                <a:solidFill>
                  <a:prstClr val="white"/>
                </a:solidFill>
                <a:effectLst/>
                <a:uLnTx/>
                <a:uFillTx/>
                <a:latin typeface="Calibri" panose="020F0502020204030204"/>
                <a:ea typeface="+mn-ea"/>
                <a:cs typeface="+mn-cs"/>
              </a:rPr>
              <a:t>How long I will pay</a:t>
            </a:r>
          </a:p>
        </p:txBody>
      </p:sp>
      <p:sp>
        <p:nvSpPr>
          <p:cNvPr id="9" name="TextBox 8"/>
          <p:cNvSpPr txBox="1"/>
          <p:nvPr/>
        </p:nvSpPr>
        <p:spPr>
          <a:xfrm>
            <a:off x="8822029" y="2251655"/>
            <a:ext cx="21582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400" b="1" i="0" u="none" strike="noStrike" kern="1200" cap="none" spc="0" normalizeH="0" baseline="0" noProof="0" dirty="0">
                <a:ln>
                  <a:noFill/>
                </a:ln>
                <a:solidFill>
                  <a:prstClr val="white"/>
                </a:solidFill>
                <a:effectLst/>
                <a:uLnTx/>
                <a:uFillTx/>
                <a:latin typeface="Calibri" panose="020F0502020204030204"/>
                <a:ea typeface="+mn-ea"/>
                <a:cs typeface="+mn-cs"/>
              </a:rPr>
              <a:t>$133.45</a:t>
            </a:r>
          </a:p>
        </p:txBody>
      </p:sp>
      <p:sp>
        <p:nvSpPr>
          <p:cNvPr id="10" name="TextBox 9"/>
          <p:cNvSpPr txBox="1"/>
          <p:nvPr/>
        </p:nvSpPr>
        <p:spPr>
          <a:xfrm>
            <a:off x="8822030" y="3239036"/>
            <a:ext cx="21582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white"/>
                </a:solidFill>
                <a:effectLst/>
                <a:uLnTx/>
                <a:uFillTx/>
                <a:latin typeface="Calibri" panose="020F0502020204030204"/>
                <a:ea typeface="+mn-ea"/>
                <a:cs typeface="+mn-cs"/>
              </a:rPr>
              <a:t>Bi weekly</a:t>
            </a:r>
          </a:p>
        </p:txBody>
      </p:sp>
      <p:sp>
        <p:nvSpPr>
          <p:cNvPr id="11" name="TextBox 10"/>
          <p:cNvSpPr txBox="1"/>
          <p:nvPr/>
        </p:nvSpPr>
        <p:spPr>
          <a:xfrm>
            <a:off x="8610600" y="4216278"/>
            <a:ext cx="23621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white"/>
                </a:solidFill>
                <a:effectLst/>
                <a:uLnTx/>
                <a:uFillTx/>
                <a:latin typeface="Calibri" panose="020F0502020204030204"/>
                <a:ea typeface="+mn-ea"/>
                <a:cs typeface="+mn-cs"/>
              </a:rPr>
              <a:t>60 months</a:t>
            </a:r>
          </a:p>
        </p:txBody>
      </p:sp>
    </p:spTree>
    <p:extLst>
      <p:ext uri="{BB962C8B-B14F-4D97-AF65-F5344CB8AC3E}">
        <p14:creationId xmlns:p14="http://schemas.microsoft.com/office/powerpoint/2010/main" val="320338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660A6-8F14-48D6-966D-EC6B7188A2AD}"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Rectangle 2"/>
          <p:cNvSpPr/>
          <p:nvPr/>
        </p:nvSpPr>
        <p:spPr>
          <a:xfrm>
            <a:off x="1043189" y="811369"/>
            <a:ext cx="10200067" cy="4855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1571223" y="1287887"/>
            <a:ext cx="6272011" cy="7694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400" b="0" i="0" u="none" strike="noStrike" kern="1200" cap="none" spc="0" normalizeH="0" baseline="0" noProof="0" dirty="0">
                <a:ln>
                  <a:noFill/>
                </a:ln>
                <a:solidFill>
                  <a:prstClr val="white"/>
                </a:solidFill>
                <a:effectLst/>
                <a:uLnTx/>
                <a:uFillTx/>
                <a:latin typeface="Calibri" panose="020F0502020204030204"/>
                <a:ea typeface="+mn-ea"/>
                <a:cs typeface="+mn-cs"/>
              </a:rPr>
              <a:t>I am going to borrow</a:t>
            </a:r>
          </a:p>
        </p:txBody>
      </p:sp>
      <p:sp>
        <p:nvSpPr>
          <p:cNvPr id="5" name="TextBox 4"/>
          <p:cNvSpPr txBox="1"/>
          <p:nvPr/>
        </p:nvSpPr>
        <p:spPr>
          <a:xfrm>
            <a:off x="8976575" y="1223493"/>
            <a:ext cx="19962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400" b="1" i="0" u="none" strike="noStrike" kern="1200" cap="none" spc="0" normalizeH="0" baseline="0" noProof="0" dirty="0">
                <a:ln>
                  <a:noFill/>
                </a:ln>
                <a:solidFill>
                  <a:prstClr val="white"/>
                </a:solidFill>
                <a:effectLst/>
                <a:uLnTx/>
                <a:uFillTx/>
                <a:latin typeface="Calibri" panose="020F0502020204030204"/>
                <a:ea typeface="+mn-ea"/>
                <a:cs typeface="+mn-cs"/>
              </a:rPr>
              <a:t>$5,000</a:t>
            </a:r>
          </a:p>
        </p:txBody>
      </p:sp>
      <p:sp>
        <p:nvSpPr>
          <p:cNvPr id="6" name="TextBox 5"/>
          <p:cNvSpPr txBox="1"/>
          <p:nvPr/>
        </p:nvSpPr>
        <p:spPr>
          <a:xfrm>
            <a:off x="1571223" y="2251656"/>
            <a:ext cx="6272011" cy="7694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400" b="0" i="0" u="none" strike="noStrike" kern="1200" cap="none" spc="0" normalizeH="0" baseline="0" noProof="0" dirty="0">
                <a:ln>
                  <a:noFill/>
                </a:ln>
                <a:solidFill>
                  <a:prstClr val="white"/>
                </a:solidFill>
                <a:effectLst/>
                <a:uLnTx/>
                <a:uFillTx/>
                <a:latin typeface="Calibri" panose="020F0502020204030204"/>
                <a:ea typeface="+mn-ea"/>
                <a:cs typeface="+mn-cs"/>
              </a:rPr>
              <a:t>The repayment will be</a:t>
            </a:r>
          </a:p>
        </p:txBody>
      </p:sp>
      <p:sp>
        <p:nvSpPr>
          <p:cNvPr id="7" name="TextBox 6"/>
          <p:cNvSpPr txBox="1"/>
          <p:nvPr/>
        </p:nvSpPr>
        <p:spPr>
          <a:xfrm>
            <a:off x="1571223" y="3189739"/>
            <a:ext cx="6272011" cy="7694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400" b="0" i="0" u="none" strike="noStrike" kern="1200" cap="none" spc="0" normalizeH="0" baseline="0" noProof="0" dirty="0">
                <a:ln>
                  <a:noFill/>
                </a:ln>
                <a:solidFill>
                  <a:prstClr val="white"/>
                </a:solidFill>
                <a:effectLst/>
                <a:uLnTx/>
                <a:uFillTx/>
                <a:latin typeface="Calibri" panose="020F0502020204030204"/>
                <a:ea typeface="+mn-ea"/>
                <a:cs typeface="+mn-cs"/>
              </a:rPr>
              <a:t>How often I will pay</a:t>
            </a:r>
          </a:p>
        </p:txBody>
      </p:sp>
      <p:sp>
        <p:nvSpPr>
          <p:cNvPr id="8" name="TextBox 7"/>
          <p:cNvSpPr txBox="1"/>
          <p:nvPr/>
        </p:nvSpPr>
        <p:spPr>
          <a:xfrm>
            <a:off x="1571223" y="4154724"/>
            <a:ext cx="6272011" cy="7694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400" b="0" i="0" u="none" strike="noStrike" kern="1200" cap="none" spc="0" normalizeH="0" baseline="0" noProof="0" dirty="0">
                <a:ln>
                  <a:noFill/>
                </a:ln>
                <a:solidFill>
                  <a:prstClr val="white"/>
                </a:solidFill>
                <a:effectLst/>
                <a:uLnTx/>
                <a:uFillTx/>
                <a:latin typeface="Calibri" panose="020F0502020204030204"/>
                <a:ea typeface="+mn-ea"/>
                <a:cs typeface="+mn-cs"/>
              </a:rPr>
              <a:t>How long I will pay</a:t>
            </a:r>
          </a:p>
        </p:txBody>
      </p:sp>
      <p:sp>
        <p:nvSpPr>
          <p:cNvPr id="9" name="TextBox 8"/>
          <p:cNvSpPr txBox="1"/>
          <p:nvPr/>
        </p:nvSpPr>
        <p:spPr>
          <a:xfrm>
            <a:off x="8822029" y="2251655"/>
            <a:ext cx="21582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400" b="1" i="0" u="none" strike="noStrike" kern="1200" cap="none" spc="0" normalizeH="0" baseline="0" noProof="0" dirty="0">
                <a:ln>
                  <a:noFill/>
                </a:ln>
                <a:solidFill>
                  <a:prstClr val="white"/>
                </a:solidFill>
                <a:effectLst/>
                <a:uLnTx/>
                <a:uFillTx/>
                <a:latin typeface="Calibri" panose="020F0502020204030204"/>
                <a:ea typeface="+mn-ea"/>
                <a:cs typeface="+mn-cs"/>
              </a:rPr>
              <a:t>$133.45</a:t>
            </a:r>
          </a:p>
        </p:txBody>
      </p:sp>
      <p:sp>
        <p:nvSpPr>
          <p:cNvPr id="10" name="TextBox 9"/>
          <p:cNvSpPr txBox="1"/>
          <p:nvPr/>
        </p:nvSpPr>
        <p:spPr>
          <a:xfrm>
            <a:off x="8822029" y="3239036"/>
            <a:ext cx="21582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white"/>
                </a:solidFill>
                <a:effectLst/>
                <a:uLnTx/>
                <a:uFillTx/>
                <a:latin typeface="Calibri" panose="020F0502020204030204"/>
                <a:ea typeface="+mn-ea"/>
                <a:cs typeface="+mn-cs"/>
              </a:rPr>
              <a:t>Bi weekly</a:t>
            </a:r>
          </a:p>
        </p:txBody>
      </p:sp>
      <p:sp>
        <p:nvSpPr>
          <p:cNvPr id="11" name="TextBox 10"/>
          <p:cNvSpPr txBox="1"/>
          <p:nvPr/>
        </p:nvSpPr>
        <p:spPr>
          <a:xfrm>
            <a:off x="8610600" y="4154723"/>
            <a:ext cx="23621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white"/>
                </a:solidFill>
                <a:effectLst/>
                <a:uLnTx/>
                <a:uFillTx/>
                <a:latin typeface="Calibri" panose="020F0502020204030204"/>
                <a:ea typeface="+mn-ea"/>
                <a:cs typeface="+mn-cs"/>
              </a:rPr>
              <a:t>60 months</a:t>
            </a:r>
          </a:p>
        </p:txBody>
      </p:sp>
      <p:grpSp>
        <p:nvGrpSpPr>
          <p:cNvPr id="14" name="Group 13"/>
          <p:cNvGrpSpPr/>
          <p:nvPr/>
        </p:nvGrpSpPr>
        <p:grpSpPr>
          <a:xfrm>
            <a:off x="1571223" y="1287887"/>
            <a:ext cx="5396247" cy="3876541"/>
            <a:chOff x="1571223" y="1287887"/>
            <a:chExt cx="5396247" cy="3876541"/>
          </a:xfrm>
        </p:grpSpPr>
        <p:sp>
          <p:nvSpPr>
            <p:cNvPr id="12" name="Rectangle 11"/>
            <p:cNvSpPr/>
            <p:nvPr/>
          </p:nvSpPr>
          <p:spPr>
            <a:xfrm>
              <a:off x="1571223" y="1287887"/>
              <a:ext cx="5396247" cy="387654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1790163" y="1558344"/>
              <a:ext cx="4945488" cy="34778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400" b="1" i="0" u="none" strike="noStrike" kern="1200" cap="none" spc="0" normalizeH="0" baseline="0" noProof="0" dirty="0">
                  <a:ln>
                    <a:noFill/>
                  </a:ln>
                  <a:solidFill>
                    <a:prstClr val="black"/>
                  </a:solidFill>
                  <a:effectLst/>
                  <a:uLnTx/>
                  <a:uFillTx/>
                  <a:latin typeface="Calibri" panose="020F0502020204030204"/>
                  <a:ea typeface="+mn-ea"/>
                  <a:cs typeface="+mn-cs"/>
                </a:rPr>
                <a:t>Math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400" b="1" i="0" u="none" strike="noStrike" kern="1200" cap="none" spc="0" normalizeH="0" baseline="0" noProof="0" dirty="0">
                  <a:ln>
                    <a:noFill/>
                  </a:ln>
                  <a:solidFill>
                    <a:prstClr val="black"/>
                  </a:solidFill>
                  <a:effectLst/>
                  <a:uLnTx/>
                  <a:uFillTx/>
                  <a:latin typeface="Calibri" panose="020F0502020204030204"/>
                  <a:ea typeface="+mn-ea"/>
                  <a:cs typeface="+mn-cs"/>
                </a:rPr>
                <a:t>		$133.45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400" b="1" i="0" u="none" strike="noStrike" kern="1200" cap="none" spc="0" normalizeH="0" baseline="0" noProof="0" dirty="0">
                  <a:ln>
                    <a:noFill/>
                  </a:ln>
                  <a:solidFill>
                    <a:prstClr val="black"/>
                  </a:solidFill>
                  <a:effectLst/>
                  <a:uLnTx/>
                  <a:uFillTx/>
                  <a:latin typeface="Calibri" panose="020F0502020204030204"/>
                  <a:ea typeface="+mn-ea"/>
                  <a:cs typeface="+mn-cs"/>
                </a:rPr>
                <a:t>	times  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400" b="1" i="0" u="none" strike="noStrike" kern="1200" cap="none" spc="0" normalizeH="0" baseline="0" noProof="0" dirty="0">
                  <a:ln>
                    <a:noFill/>
                  </a:ln>
                  <a:solidFill>
                    <a:prstClr val="black"/>
                  </a:solidFill>
                  <a:effectLst/>
                  <a:uLnTx/>
                  <a:uFillTx/>
                  <a:latin typeface="Calibri" panose="020F0502020204030204"/>
                  <a:ea typeface="+mn-ea"/>
                  <a:cs typeface="+mn-cs"/>
                </a:rPr>
                <a:t>	times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400" b="1" i="0" u="none" strike="noStrike" kern="1200" cap="none" spc="0" normalizeH="0" baseline="0" noProof="0" dirty="0">
                  <a:ln>
                    <a:noFill/>
                  </a:ln>
                  <a:solidFill>
                    <a:prstClr val="black"/>
                  </a:solidFill>
                  <a:effectLst/>
                  <a:uLnTx/>
                  <a:uFillTx/>
                  <a:latin typeface="Calibri" panose="020F0502020204030204"/>
                  <a:ea typeface="+mn-ea"/>
                  <a:cs typeface="+mn-cs"/>
                </a:rPr>
                <a:t>Equals	$17,348.50</a:t>
              </a:r>
            </a:p>
          </p:txBody>
        </p:sp>
      </p:grpSp>
    </p:spTree>
    <p:extLst>
      <p:ext uri="{BB962C8B-B14F-4D97-AF65-F5344CB8AC3E}">
        <p14:creationId xmlns:p14="http://schemas.microsoft.com/office/powerpoint/2010/main" val="137889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660A6-8F14-48D6-966D-EC6B7188A2AD}"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p:cNvSpPr txBox="1"/>
          <p:nvPr/>
        </p:nvSpPr>
        <p:spPr>
          <a:xfrm>
            <a:off x="838200" y="2103748"/>
            <a:ext cx="5390154"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400" b="0" i="0" u="none" strike="noStrike" kern="1200" cap="none" spc="0" normalizeH="0" baseline="0" noProof="0" dirty="0">
                <a:ln>
                  <a:noFill/>
                </a:ln>
                <a:solidFill>
                  <a:prstClr val="black"/>
                </a:solidFill>
                <a:effectLst/>
                <a:uLnTx/>
                <a:uFillTx/>
                <a:latin typeface="Calibri" panose="020F0502020204030204"/>
                <a:ea typeface="+mn-ea"/>
                <a:cs typeface="+mn-cs"/>
              </a:rPr>
              <a:t>This is how the math works when the annual interest rate is above 45%.</a:t>
            </a:r>
          </a:p>
        </p:txBody>
      </p:sp>
      <p:pic>
        <p:nvPicPr>
          <p:cNvPr id="4" name="Picture 3">
            <a:extLst>
              <a:ext uri="{FF2B5EF4-FFF2-40B4-BE49-F238E27FC236}">
                <a16:creationId xmlns:a16="http://schemas.microsoft.com/office/drawing/2014/main" id="{0DD47184-91E0-4C1A-AC02-FBBB26908B73}"/>
              </a:ext>
            </a:extLst>
          </p:cNvPr>
          <p:cNvPicPr>
            <a:picLocks noChangeAspect="1"/>
          </p:cNvPicPr>
          <p:nvPr/>
        </p:nvPicPr>
        <p:blipFill>
          <a:blip r:embed="rId2"/>
          <a:stretch>
            <a:fillRect/>
          </a:stretch>
        </p:blipFill>
        <p:spPr>
          <a:xfrm>
            <a:off x="6391469" y="317241"/>
            <a:ext cx="4962331" cy="4721290"/>
          </a:xfrm>
          <a:prstGeom prst="rect">
            <a:avLst/>
          </a:prstGeom>
        </p:spPr>
      </p:pic>
    </p:spTree>
    <p:extLst>
      <p:ext uri="{BB962C8B-B14F-4D97-AF65-F5344CB8AC3E}">
        <p14:creationId xmlns:p14="http://schemas.microsoft.com/office/powerpoint/2010/main" val="36731460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1D9C9088-EFDD-4F60-B4C6-3468E89DD1D9}"/>
              </a:ext>
            </a:extLst>
          </p:cNvPr>
          <p:cNvSpPr>
            <a:spLocks noGrp="1"/>
          </p:cNvSpPr>
          <p:nvPr>
            <p:ph type="title"/>
          </p:nvPr>
        </p:nvSpPr>
        <p:spPr>
          <a:xfrm>
            <a:off x="2324100" y="476250"/>
            <a:ext cx="7467600" cy="814388"/>
          </a:xfrm>
        </p:spPr>
        <p:txBody>
          <a:bodyPr/>
          <a:lstStyle/>
          <a:p>
            <a:r>
              <a:rPr lang="en-CA" altLang="en-US" b="1" dirty="0">
                <a:solidFill>
                  <a:srgbClr val="00B050"/>
                </a:solidFill>
              </a:rPr>
              <a:t>Alternative Financial Services</a:t>
            </a:r>
            <a:endParaRPr lang="en-CA" altLang="en-US" dirty="0">
              <a:solidFill>
                <a:srgbClr val="00B050"/>
              </a:solidFill>
            </a:endParaRPr>
          </a:p>
        </p:txBody>
      </p:sp>
      <p:sp>
        <p:nvSpPr>
          <p:cNvPr id="3" name="Content Placeholder 2">
            <a:extLst>
              <a:ext uri="{FF2B5EF4-FFF2-40B4-BE49-F238E27FC236}">
                <a16:creationId xmlns:a16="http://schemas.microsoft.com/office/drawing/2014/main" id="{827722A4-4944-414F-8ADF-7A601D6744F9}"/>
              </a:ext>
            </a:extLst>
          </p:cNvPr>
          <p:cNvSpPr>
            <a:spLocks noGrp="1"/>
          </p:cNvSpPr>
          <p:nvPr>
            <p:ph idx="1"/>
          </p:nvPr>
        </p:nvSpPr>
        <p:spPr>
          <a:xfrm>
            <a:off x="904568" y="4459963"/>
            <a:ext cx="9743768" cy="1762996"/>
          </a:xfrm>
        </p:spPr>
        <p:txBody>
          <a:bodyPr>
            <a:normAutofit fontScale="62500" lnSpcReduction="20000"/>
          </a:bodyPr>
          <a:lstStyle/>
          <a:p>
            <a:pPr marL="0" indent="0">
              <a:spcBef>
                <a:spcPct val="0"/>
              </a:spcBef>
              <a:buNone/>
              <a:defRPr/>
            </a:pPr>
            <a:endParaRPr lang="en-CA" sz="3600" b="1" dirty="0">
              <a:solidFill>
                <a:prstClr val="black"/>
              </a:solidFill>
            </a:endParaRPr>
          </a:p>
          <a:p>
            <a:pPr marL="0" indent="0">
              <a:spcBef>
                <a:spcPct val="0"/>
              </a:spcBef>
              <a:buNone/>
              <a:defRPr/>
            </a:pPr>
            <a:r>
              <a:rPr lang="en-CA" sz="5800" b="1" dirty="0">
                <a:solidFill>
                  <a:prstClr val="black"/>
                </a:solidFill>
              </a:rPr>
              <a:t>What are they?</a:t>
            </a:r>
          </a:p>
          <a:p>
            <a:pPr marL="0" indent="0">
              <a:spcBef>
                <a:spcPct val="0"/>
              </a:spcBef>
              <a:buNone/>
              <a:defRPr/>
            </a:pPr>
            <a:endParaRPr lang="en-CA" sz="1000" dirty="0">
              <a:solidFill>
                <a:prstClr val="black"/>
              </a:solidFill>
            </a:endParaRPr>
          </a:p>
          <a:p>
            <a:pPr marL="0" indent="0">
              <a:spcBef>
                <a:spcPct val="0"/>
              </a:spcBef>
              <a:buNone/>
              <a:defRPr/>
            </a:pPr>
            <a:r>
              <a:rPr lang="en-CA" sz="5100" dirty="0">
                <a:solidFill>
                  <a:prstClr val="black"/>
                </a:solidFill>
              </a:rPr>
              <a:t>Alternative financial services include payday lenders, pawnshops, cheque-cashing stores and other businesses.</a:t>
            </a:r>
          </a:p>
          <a:p>
            <a:pPr marL="0" indent="0">
              <a:spcBef>
                <a:spcPct val="0"/>
              </a:spcBef>
              <a:buNone/>
              <a:defRPr/>
            </a:pPr>
            <a:endParaRPr lang="en-US" sz="1000" dirty="0">
              <a:solidFill>
                <a:prstClr val="black"/>
              </a:solidFill>
            </a:endParaRPr>
          </a:p>
        </p:txBody>
      </p:sp>
      <p:sp>
        <p:nvSpPr>
          <p:cNvPr id="68612" name="Slide Number Placeholder 1">
            <a:extLst>
              <a:ext uri="{FF2B5EF4-FFF2-40B4-BE49-F238E27FC236}">
                <a16:creationId xmlns:a16="http://schemas.microsoft.com/office/drawing/2014/main" id="{242D9C94-F002-4ED0-A20F-C2B2DDBBDE6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400B14B-9857-443D-A82B-F81964501487}" type="slidenum">
              <a:rPr kumimoji="0" lang="en-US" altLang="en-US" sz="1200" b="0" i="0" u="none" strike="noStrike" kern="1200" cap="none" spc="0" normalizeH="0" baseline="0" noProof="0">
                <a:ln>
                  <a:noFill/>
                </a:ln>
                <a:solidFill>
                  <a:srgbClr val="187052"/>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76</a:t>
            </a:fld>
            <a:endParaRPr kumimoji="0" lang="en-US" altLang="en-US" sz="1200" b="0" i="0" u="none" strike="noStrike" kern="1200" cap="none" spc="0" normalizeH="0" baseline="0" noProof="0">
              <a:ln>
                <a:noFill/>
              </a:ln>
              <a:solidFill>
                <a:srgbClr val="187052"/>
              </a:solidFill>
              <a:effectLst/>
              <a:uLnTx/>
              <a:uFillTx/>
              <a:latin typeface="Calibri" panose="020F0502020204030204" pitchFamily="34" charset="0"/>
              <a:ea typeface="MS PGothic" panose="020B0600070205080204" pitchFamily="34" charset="-128"/>
              <a:cs typeface="+mn-cs"/>
            </a:endParaRPr>
          </a:p>
        </p:txBody>
      </p:sp>
      <p:pic>
        <p:nvPicPr>
          <p:cNvPr id="4" name="Picture 3">
            <a:extLst>
              <a:ext uri="{FF2B5EF4-FFF2-40B4-BE49-F238E27FC236}">
                <a16:creationId xmlns:a16="http://schemas.microsoft.com/office/drawing/2014/main" id="{0FE4FF48-DD3E-4BEB-8AFA-C2ABDE53F019}"/>
              </a:ext>
            </a:extLst>
          </p:cNvPr>
          <p:cNvPicPr>
            <a:picLocks noChangeAspect="1"/>
          </p:cNvPicPr>
          <p:nvPr/>
        </p:nvPicPr>
        <p:blipFill>
          <a:blip r:embed="rId3"/>
          <a:stretch>
            <a:fillRect/>
          </a:stretch>
        </p:blipFill>
        <p:spPr>
          <a:xfrm>
            <a:off x="2324100" y="1290638"/>
            <a:ext cx="7315834" cy="3035935"/>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A picture containing object&#10;&#10;Description automatically generated">
            <a:extLst>
              <a:ext uri="{FF2B5EF4-FFF2-40B4-BE49-F238E27FC236}">
                <a16:creationId xmlns:a16="http://schemas.microsoft.com/office/drawing/2014/main" id="{28644B8B-1B4B-4FB0-9DFB-DE467C96EB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549275"/>
            <a:ext cx="8353425"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a:extLst>
              <a:ext uri="{FF2B5EF4-FFF2-40B4-BE49-F238E27FC236}">
                <a16:creationId xmlns:a16="http://schemas.microsoft.com/office/drawing/2014/main" id="{7AA4EBAF-6159-4A2E-B128-8D75F30F87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073" t="12543" r="26004" b="13298"/>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A2AA2E-FC3D-4EB9-A10A-180B1ED6C6F2}"/>
              </a:ext>
            </a:extLst>
          </p:cNvPr>
          <p:cNvSpPr/>
          <p:nvPr/>
        </p:nvSpPr>
        <p:spPr>
          <a:xfrm>
            <a:off x="1231640" y="1332433"/>
            <a:ext cx="9227976" cy="54244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00B050"/>
                </a:solidFill>
                <a:effectLst/>
                <a:uLnTx/>
                <a:uFillTx/>
                <a:latin typeface="Aharoni" panose="02010803020104030203" pitchFamily="2" charset="-79"/>
                <a:ea typeface="+mn-ea"/>
                <a:cs typeface="Aharoni" panose="02010803020104030203" pitchFamily="2" charset="-79"/>
              </a:rPr>
              <a:t>Here’s how payday loan interest works:</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You borrow $100 for a period of 2 weeks and pay </a:t>
            </a:r>
            <a:r>
              <a:rPr kumimoji="0" lang="en-GB" sz="4000" b="1" i="0" u="sng" strike="noStrike" kern="1200" cap="none" spc="0" normalizeH="0" baseline="0" noProof="0" dirty="0">
                <a:ln>
                  <a:noFill/>
                </a:ln>
                <a:solidFill>
                  <a:prstClr val="black"/>
                </a:solidFill>
                <a:effectLst/>
                <a:uLnTx/>
                <a:uFillTx/>
                <a:latin typeface="Calibri" panose="020F0502020204030204"/>
                <a:ea typeface="+mn-ea"/>
                <a:cs typeface="+mn-cs"/>
              </a:rPr>
              <a:t>$15 in fees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(under Ontario law).</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FE56-C233-44DF-A02A-3EE4C7FBB2E8}"/>
              </a:ext>
            </a:extLst>
          </p:cNvPr>
          <p:cNvSpPr>
            <a:spLocks noGrp="1"/>
          </p:cNvSpPr>
          <p:nvPr>
            <p:ph type="title"/>
          </p:nvPr>
        </p:nvSpPr>
        <p:spPr>
          <a:xfrm>
            <a:off x="655320" y="365125"/>
            <a:ext cx="5120114" cy="1692794"/>
          </a:xfrm>
        </p:spPr>
        <p:txBody>
          <a:bodyPr>
            <a:normAutofit/>
          </a:bodyPr>
          <a:lstStyle/>
          <a:p>
            <a:r>
              <a:rPr lang="en-CA" sz="4800" b="1" dirty="0">
                <a:solidFill>
                  <a:srgbClr val="00B050"/>
                </a:solidFill>
              </a:rPr>
              <a:t>Concerned about your budget?</a:t>
            </a:r>
          </a:p>
        </p:txBody>
      </p:sp>
      <p:sp>
        <p:nvSpPr>
          <p:cNvPr id="3" name="Content Placeholder 2">
            <a:extLst>
              <a:ext uri="{FF2B5EF4-FFF2-40B4-BE49-F238E27FC236}">
                <a16:creationId xmlns:a16="http://schemas.microsoft.com/office/drawing/2014/main" id="{A8C7F32C-2648-4B6D-AB12-67B7B0DA2761}"/>
              </a:ext>
            </a:extLst>
          </p:cNvPr>
          <p:cNvSpPr>
            <a:spLocks noGrp="1"/>
          </p:cNvSpPr>
          <p:nvPr>
            <p:ph idx="1"/>
          </p:nvPr>
        </p:nvSpPr>
        <p:spPr>
          <a:xfrm>
            <a:off x="655320" y="3111763"/>
            <a:ext cx="5820124" cy="1413583"/>
          </a:xfrm>
        </p:spPr>
        <p:txBody>
          <a:bodyPr>
            <a:normAutofit/>
          </a:bodyPr>
          <a:lstStyle/>
          <a:p>
            <a:pPr marL="0" indent="0">
              <a:buNone/>
            </a:pPr>
            <a:r>
              <a:rPr lang="en-GB" sz="4800" dirty="0"/>
              <a:t>Where do you start?</a:t>
            </a:r>
            <a:endParaRPr lang="en-CA" sz="4800" dirty="0"/>
          </a:p>
          <a:p>
            <a:endParaRPr lang="en-CA" sz="1800" dirty="0"/>
          </a:p>
        </p:txBody>
      </p:sp>
      <p:pic>
        <p:nvPicPr>
          <p:cNvPr id="5" name="Picture 4">
            <a:extLst>
              <a:ext uri="{FF2B5EF4-FFF2-40B4-BE49-F238E27FC236}">
                <a16:creationId xmlns:a16="http://schemas.microsoft.com/office/drawing/2014/main" id="{4A50A8BE-02F2-4E88-9EAC-8F8EA7057FB2}"/>
              </a:ext>
            </a:extLst>
          </p:cNvPr>
          <p:cNvPicPr>
            <a:picLocks noChangeAspect="1"/>
          </p:cNvPicPr>
          <p:nvPr/>
        </p:nvPicPr>
        <p:blipFill rotWithShape="1">
          <a:blip r:embed="rId2"/>
          <a:srcRect l="25716" r="16980"/>
          <a:stretch/>
        </p:blipFill>
        <p:spPr>
          <a:xfrm>
            <a:off x="6095999" y="10"/>
            <a:ext cx="6095999" cy="589693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0295762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F679D4-2D6C-462C-9C9D-0A9B4328A7EA}"/>
              </a:ext>
            </a:extLst>
          </p:cNvPr>
          <p:cNvSpPr/>
          <p:nvPr/>
        </p:nvSpPr>
        <p:spPr>
          <a:xfrm>
            <a:off x="1166327" y="1121341"/>
            <a:ext cx="9573208" cy="49244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B050"/>
                </a:solidFill>
                <a:effectLst/>
                <a:uLnTx/>
                <a:uFillTx/>
                <a:latin typeface="Aharoni" panose="02010803020104030203" pitchFamily="2" charset="-79"/>
                <a:ea typeface="+mn-ea"/>
                <a:cs typeface="Aharoni" panose="02010803020104030203" pitchFamily="2" charset="-79"/>
              </a:rPr>
              <a:t>Here’s how payday loan interest works:</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Borrow $100 for 26 periods through a payday loan you pay a total of $390 in fees.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$15 per period times 26 weeks = </a:t>
            </a:r>
            <a:r>
              <a:rPr kumimoji="0" lang="en-GB" sz="40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$390 </a:t>
            </a: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in fees or roughly </a:t>
            </a:r>
            <a:r>
              <a:rPr kumimoji="0" lang="en-GB" sz="4000" b="1" i="0" u="sng" strike="noStrike" kern="1200" cap="none" spc="0" normalizeH="0" baseline="0" noProof="0" dirty="0">
                <a:ln>
                  <a:noFill/>
                </a:ln>
                <a:solidFill>
                  <a:srgbClr val="00B050"/>
                </a:solidFill>
                <a:effectLst/>
                <a:uLnTx/>
                <a:uFillTx/>
                <a:latin typeface="Calibri" panose="020F0502020204030204"/>
                <a:ea typeface="+mn-ea"/>
                <a:cs typeface="+mn-cs"/>
              </a:rPr>
              <a:t>390% </a:t>
            </a: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per year on the $100 you borrowed.</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152D8085-5133-4A13-839A-D09915CEA1A4}"/>
              </a:ext>
            </a:extLst>
          </p:cNvPr>
          <p:cNvSpPr>
            <a:spLocks noGrp="1"/>
          </p:cNvSpPr>
          <p:nvPr>
            <p:ph type="title"/>
          </p:nvPr>
        </p:nvSpPr>
        <p:spPr/>
        <p:txBody>
          <a:bodyPr/>
          <a:lstStyle/>
          <a:p>
            <a:r>
              <a:rPr lang="en-US" altLang="en-US" b="1">
                <a:solidFill>
                  <a:srgbClr val="00B050"/>
                </a:solidFill>
              </a:rPr>
              <a:t>Service Complaints</a:t>
            </a:r>
            <a:endParaRPr lang="en-CA" altLang="en-US">
              <a:solidFill>
                <a:srgbClr val="00B050"/>
              </a:solidFill>
            </a:endParaRPr>
          </a:p>
        </p:txBody>
      </p:sp>
      <p:sp>
        <p:nvSpPr>
          <p:cNvPr id="3" name="Content Placeholder 2">
            <a:extLst>
              <a:ext uri="{FF2B5EF4-FFF2-40B4-BE49-F238E27FC236}">
                <a16:creationId xmlns:a16="http://schemas.microsoft.com/office/drawing/2014/main" id="{28E08448-BFC9-4773-946D-58C1D83DBC15}"/>
              </a:ext>
            </a:extLst>
          </p:cNvPr>
          <p:cNvSpPr>
            <a:spLocks noGrp="1"/>
          </p:cNvSpPr>
          <p:nvPr>
            <p:ph idx="1"/>
          </p:nvPr>
        </p:nvSpPr>
        <p:spPr>
          <a:xfrm>
            <a:off x="1962150" y="1600201"/>
            <a:ext cx="7467600" cy="3040063"/>
          </a:xfrm>
        </p:spPr>
        <p:txBody>
          <a:bodyPr/>
          <a:lstStyle/>
          <a:p>
            <a:pPr marL="0" indent="0">
              <a:spcBef>
                <a:spcPct val="0"/>
              </a:spcBef>
              <a:buNone/>
              <a:defRPr/>
            </a:pPr>
            <a:r>
              <a:rPr lang="en-CA" sz="3600" b="1" dirty="0">
                <a:solidFill>
                  <a:prstClr val="black"/>
                </a:solidFill>
              </a:rPr>
              <a:t>What can I do if I have a problem with an Alternative Financial Service?</a:t>
            </a:r>
          </a:p>
          <a:p>
            <a:pPr marL="0" indent="0">
              <a:spcBef>
                <a:spcPct val="0"/>
              </a:spcBef>
              <a:buNone/>
              <a:defRPr/>
            </a:pPr>
            <a:endParaRPr lang="en-US" dirty="0">
              <a:solidFill>
                <a:prstClr val="black"/>
              </a:solidFill>
              <a:ea typeface="+mn-ea"/>
            </a:endParaRPr>
          </a:p>
          <a:p>
            <a:pPr marL="0" indent="0">
              <a:spcBef>
                <a:spcPct val="0"/>
              </a:spcBef>
              <a:buNone/>
              <a:defRPr/>
            </a:pPr>
            <a:r>
              <a:rPr lang="en-US" dirty="0">
                <a:solidFill>
                  <a:prstClr val="black"/>
                </a:solidFill>
                <a:ea typeface="+mn-ea"/>
              </a:rPr>
              <a:t>File a complaint with the: </a:t>
            </a:r>
          </a:p>
          <a:p>
            <a:pPr marL="0" indent="0">
              <a:spcBef>
                <a:spcPct val="0"/>
              </a:spcBef>
              <a:buNone/>
              <a:defRPr/>
            </a:pPr>
            <a:endParaRPr lang="en-US" dirty="0">
              <a:solidFill>
                <a:prstClr val="black"/>
              </a:solidFill>
              <a:ea typeface="+mn-ea"/>
            </a:endParaRPr>
          </a:p>
          <a:p>
            <a:pPr marL="0" indent="0">
              <a:spcBef>
                <a:spcPct val="0"/>
              </a:spcBef>
              <a:buNone/>
              <a:defRPr/>
            </a:pPr>
            <a:endParaRPr lang="en-US" dirty="0">
              <a:solidFill>
                <a:prstClr val="black"/>
              </a:solidFill>
              <a:ea typeface="+mn-ea"/>
            </a:endParaRPr>
          </a:p>
          <a:p>
            <a:pPr marL="0" indent="0">
              <a:spcBef>
                <a:spcPct val="0"/>
              </a:spcBef>
              <a:buNone/>
              <a:defRPr/>
            </a:pPr>
            <a:endParaRPr lang="en-US" dirty="0">
              <a:solidFill>
                <a:prstClr val="black"/>
              </a:solidFill>
              <a:ea typeface="+mn-ea"/>
            </a:endParaRPr>
          </a:p>
          <a:p>
            <a:pPr marL="0" indent="0">
              <a:buNone/>
              <a:defRPr/>
            </a:pPr>
            <a:endParaRPr lang="en-CA" dirty="0"/>
          </a:p>
        </p:txBody>
      </p:sp>
      <p:sp>
        <p:nvSpPr>
          <p:cNvPr id="76804" name="Slide Number Placeholder 1">
            <a:extLst>
              <a:ext uri="{FF2B5EF4-FFF2-40B4-BE49-F238E27FC236}">
                <a16:creationId xmlns:a16="http://schemas.microsoft.com/office/drawing/2014/main" id="{AD1EF84C-E2BE-4FDF-9DC6-90EB8FDE7EF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BCF8E48-ED45-447F-BEEB-4576E4A1FF98}" type="slidenum">
              <a:rPr kumimoji="0" lang="en-US" altLang="en-US" sz="1200" b="0" i="0" u="none" strike="noStrike" kern="1200" cap="none" spc="0" normalizeH="0" baseline="0" noProof="0">
                <a:ln>
                  <a:noFill/>
                </a:ln>
                <a:solidFill>
                  <a:srgbClr val="187052"/>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81</a:t>
            </a:fld>
            <a:endParaRPr kumimoji="0" lang="en-US" altLang="en-US" sz="1200" b="0" i="0" u="none" strike="noStrike" kern="1200" cap="none" spc="0" normalizeH="0" baseline="0" noProof="0">
              <a:ln>
                <a:noFill/>
              </a:ln>
              <a:solidFill>
                <a:srgbClr val="187052"/>
              </a:solidFill>
              <a:effectLst/>
              <a:uLnTx/>
              <a:uFillTx/>
              <a:latin typeface="Calibri" panose="020F0502020204030204" pitchFamily="34" charset="0"/>
              <a:ea typeface="MS PGothic" panose="020B0600070205080204" pitchFamily="34" charset="-128"/>
              <a:cs typeface="+mn-cs"/>
            </a:endParaRPr>
          </a:p>
        </p:txBody>
      </p:sp>
      <p:pic>
        <p:nvPicPr>
          <p:cNvPr id="76805" name="Picture 2">
            <a:extLst>
              <a:ext uri="{FF2B5EF4-FFF2-40B4-BE49-F238E27FC236}">
                <a16:creationId xmlns:a16="http://schemas.microsoft.com/office/drawing/2014/main" id="{F2657CC4-1B8B-4A84-9A42-E2A6B2031A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703639"/>
            <a:ext cx="7315200"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7B8C6-1D80-48F2-B332-F447C07A0D06}"/>
              </a:ext>
            </a:extLst>
          </p:cNvPr>
          <p:cNvSpPr>
            <a:spLocks noGrp="1"/>
          </p:cNvSpPr>
          <p:nvPr>
            <p:ph type="title"/>
          </p:nvPr>
        </p:nvSpPr>
        <p:spPr>
          <a:xfrm>
            <a:off x="922175" y="2268569"/>
            <a:ext cx="10515600" cy="1325563"/>
          </a:xfrm>
        </p:spPr>
        <p:txBody>
          <a:bodyPr>
            <a:normAutofit fontScale="90000"/>
          </a:bodyPr>
          <a:lstStyle/>
          <a:p>
            <a:r>
              <a:rPr lang="en-CA" sz="5400" b="1" dirty="0"/>
              <a:t>How to communicate with the creditors</a:t>
            </a:r>
          </a:p>
        </p:txBody>
      </p:sp>
      <p:sp>
        <p:nvSpPr>
          <p:cNvPr id="4" name="Slide Number Placeholder 3">
            <a:extLst>
              <a:ext uri="{FF2B5EF4-FFF2-40B4-BE49-F238E27FC236}">
                <a16:creationId xmlns:a16="http://schemas.microsoft.com/office/drawing/2014/main" id="{59B8DEDA-DD92-4E18-9285-14FDDFF2F50B}"/>
              </a:ext>
            </a:extLst>
          </p:cNvPr>
          <p:cNvSpPr>
            <a:spLocks noGrp="1"/>
          </p:cNvSpPr>
          <p:nvPr>
            <p:ph type="sldNum" sz="quarter" idx="12"/>
          </p:nvPr>
        </p:nvSpPr>
        <p:spPr/>
        <p:txBody>
          <a:bodyPr/>
          <a:lstStyle/>
          <a:p>
            <a:fld id="{DD1660A6-8F14-48D6-966D-EC6B7188A2AD}" type="slidenum">
              <a:rPr lang="en-CA" smtClean="0"/>
              <a:t>82</a:t>
            </a:fld>
            <a:endParaRPr lang="en-CA"/>
          </a:p>
        </p:txBody>
      </p:sp>
    </p:spTree>
    <p:extLst>
      <p:ext uri="{BB962C8B-B14F-4D97-AF65-F5344CB8AC3E}">
        <p14:creationId xmlns:p14="http://schemas.microsoft.com/office/powerpoint/2010/main" val="11592396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311498" y="5398571"/>
            <a:ext cx="9569003" cy="1446550"/>
          </a:xfrm>
          <a:prstGeom prst="rect">
            <a:avLst/>
          </a:prstGeom>
          <a:solidFill>
            <a:schemeClr val="accent1">
              <a:lumMod val="60000"/>
              <a:lumOff val="40000"/>
            </a:schemeClr>
          </a:solidFill>
          <a:ln w="28575">
            <a:solidFill>
              <a:schemeClr val="tx1"/>
            </a:solidFill>
          </a:ln>
        </p:spPr>
        <p:txBody>
          <a:bodyPr wrap="square" rtlCol="0">
            <a:spAutoFit/>
          </a:bodyPr>
          <a:lstStyle/>
          <a:p>
            <a:pPr algn="ctr"/>
            <a:r>
              <a:rPr lang="en-US" sz="4400" dirty="0"/>
              <a:t>First important question –</a:t>
            </a:r>
          </a:p>
          <a:p>
            <a:pPr algn="ctr"/>
            <a:r>
              <a:rPr lang="en-US" sz="4400" dirty="0"/>
              <a:t>Who’s calling who?</a:t>
            </a:r>
            <a:endParaRPr lang="en-CA" sz="4400" dirty="0"/>
          </a:p>
        </p:txBody>
      </p:sp>
    </p:spTree>
    <p:extLst>
      <p:ext uri="{BB962C8B-B14F-4D97-AF65-F5344CB8AC3E}">
        <p14:creationId xmlns:p14="http://schemas.microsoft.com/office/powerpoint/2010/main" val="11199963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311498" y="5398571"/>
            <a:ext cx="9569003" cy="1446550"/>
          </a:xfrm>
          <a:prstGeom prst="rect">
            <a:avLst/>
          </a:prstGeom>
          <a:solidFill>
            <a:schemeClr val="accent1">
              <a:lumMod val="60000"/>
              <a:lumOff val="40000"/>
            </a:schemeClr>
          </a:solidFill>
          <a:ln w="28575">
            <a:solidFill>
              <a:schemeClr val="tx1"/>
            </a:solidFill>
          </a:ln>
        </p:spPr>
        <p:txBody>
          <a:bodyPr wrap="square" rtlCol="0">
            <a:spAutoFit/>
          </a:bodyPr>
          <a:lstStyle/>
          <a:p>
            <a:pPr algn="ctr"/>
            <a:r>
              <a:rPr lang="en-US" sz="4400" dirty="0"/>
              <a:t>Situation #1</a:t>
            </a:r>
          </a:p>
          <a:p>
            <a:pPr algn="ctr"/>
            <a:r>
              <a:rPr lang="en-US" sz="4400" dirty="0"/>
              <a:t>You are reaching out to your creditor.</a:t>
            </a:r>
            <a:endParaRPr lang="en-CA" sz="4400" dirty="0"/>
          </a:p>
        </p:txBody>
      </p:sp>
    </p:spTree>
    <p:extLst>
      <p:ext uri="{BB962C8B-B14F-4D97-AF65-F5344CB8AC3E}">
        <p14:creationId xmlns:p14="http://schemas.microsoft.com/office/powerpoint/2010/main" val="15016860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997527" y="3155371"/>
            <a:ext cx="10370128" cy="1569660"/>
          </a:xfrm>
          <a:prstGeom prst="rect">
            <a:avLst/>
          </a:prstGeom>
          <a:solidFill>
            <a:schemeClr val="bg1">
              <a:lumMod val="95000"/>
            </a:schemeClr>
          </a:solidFill>
        </p:spPr>
        <p:txBody>
          <a:bodyPr wrap="square" rtlCol="0">
            <a:spAutoFit/>
          </a:bodyPr>
          <a:lstStyle/>
          <a:p>
            <a:pPr algn="ctr"/>
            <a:r>
              <a:rPr lang="en-US" sz="4800" dirty="0"/>
              <a:t>You got a loan or a credit card,</a:t>
            </a:r>
          </a:p>
          <a:p>
            <a:pPr algn="ctr"/>
            <a:r>
              <a:rPr lang="en-US" sz="4800" dirty="0"/>
              <a:t>you signed an agreement with a creditor.</a:t>
            </a:r>
            <a:endParaRPr lang="en-CA" sz="4800" dirty="0"/>
          </a:p>
        </p:txBody>
      </p:sp>
    </p:spTree>
    <p:extLst>
      <p:ext uri="{BB962C8B-B14F-4D97-AF65-F5344CB8AC3E}">
        <p14:creationId xmlns:p14="http://schemas.microsoft.com/office/powerpoint/2010/main" val="112070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1905" y="0"/>
            <a:ext cx="4290932" cy="5454214"/>
          </a:xfrm>
          <a:prstGeom prst="rect">
            <a:avLst/>
          </a:prstGeom>
        </p:spPr>
      </p:pic>
      <p:sp>
        <p:nvSpPr>
          <p:cNvPr id="3" name="TextBox 2"/>
          <p:cNvSpPr txBox="1"/>
          <p:nvPr/>
        </p:nvSpPr>
        <p:spPr>
          <a:xfrm>
            <a:off x="405245" y="623455"/>
            <a:ext cx="7107382" cy="3477875"/>
          </a:xfrm>
          <a:prstGeom prst="rect">
            <a:avLst/>
          </a:prstGeom>
          <a:noFill/>
        </p:spPr>
        <p:txBody>
          <a:bodyPr wrap="square" rtlCol="0">
            <a:spAutoFit/>
          </a:bodyPr>
          <a:lstStyle/>
          <a:p>
            <a:r>
              <a:rPr lang="en-US" sz="4400" dirty="0"/>
              <a:t>This agreement could have been for any of the following:</a:t>
            </a:r>
          </a:p>
          <a:p>
            <a:pPr marL="571500" indent="-571500">
              <a:buFont typeface="Arial" panose="020B0604020202020204" pitchFamily="34" charset="0"/>
              <a:buChar char="•"/>
            </a:pPr>
            <a:r>
              <a:rPr lang="en-US" sz="4400" dirty="0"/>
              <a:t>A mortgage</a:t>
            </a:r>
          </a:p>
          <a:p>
            <a:pPr marL="571500" indent="-571500">
              <a:buFont typeface="Arial" panose="020B0604020202020204" pitchFamily="34" charset="0"/>
              <a:buChar char="•"/>
            </a:pPr>
            <a:r>
              <a:rPr lang="en-US" sz="4400" dirty="0"/>
              <a:t>A loan e.g. car loan</a:t>
            </a:r>
          </a:p>
          <a:p>
            <a:pPr marL="571500" indent="-571500">
              <a:buFont typeface="Arial" panose="020B0604020202020204" pitchFamily="34" charset="0"/>
              <a:buChar char="•"/>
            </a:pPr>
            <a:r>
              <a:rPr lang="en-US" sz="4400" dirty="0"/>
              <a:t>A credit card</a:t>
            </a:r>
            <a:endParaRPr lang="en-CA" sz="4400" dirty="0"/>
          </a:p>
        </p:txBody>
      </p:sp>
    </p:spTree>
    <p:extLst>
      <p:ext uri="{BB962C8B-B14F-4D97-AF65-F5344CB8AC3E}">
        <p14:creationId xmlns:p14="http://schemas.microsoft.com/office/powerpoint/2010/main" val="23617464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1905" y="0"/>
            <a:ext cx="4290932" cy="5454214"/>
          </a:xfrm>
          <a:prstGeom prst="rect">
            <a:avLst/>
          </a:prstGeom>
        </p:spPr>
      </p:pic>
      <p:sp>
        <p:nvSpPr>
          <p:cNvPr id="3" name="TextBox 2"/>
          <p:cNvSpPr txBox="1"/>
          <p:nvPr/>
        </p:nvSpPr>
        <p:spPr>
          <a:xfrm>
            <a:off x="405245" y="623455"/>
            <a:ext cx="7107382" cy="4154984"/>
          </a:xfrm>
          <a:prstGeom prst="rect">
            <a:avLst/>
          </a:prstGeom>
          <a:noFill/>
        </p:spPr>
        <p:txBody>
          <a:bodyPr wrap="square" rtlCol="0">
            <a:spAutoFit/>
          </a:bodyPr>
          <a:lstStyle/>
          <a:p>
            <a:r>
              <a:rPr lang="en-US" sz="4400" dirty="0"/>
              <a:t>The agreement had a variety of terms, such as:</a:t>
            </a:r>
          </a:p>
          <a:p>
            <a:pPr marL="571500" indent="-571500">
              <a:buFont typeface="Arial" panose="020B0604020202020204" pitchFamily="34" charset="0"/>
              <a:buChar char="•"/>
            </a:pPr>
            <a:r>
              <a:rPr lang="en-US" sz="4400" dirty="0"/>
              <a:t>The amount of credit</a:t>
            </a:r>
          </a:p>
          <a:p>
            <a:pPr marL="571500" indent="-571500">
              <a:buFont typeface="Arial" panose="020B0604020202020204" pitchFamily="34" charset="0"/>
              <a:buChar char="•"/>
            </a:pPr>
            <a:r>
              <a:rPr lang="en-US" sz="4400" dirty="0"/>
              <a:t>Interest rate</a:t>
            </a:r>
          </a:p>
          <a:p>
            <a:pPr marL="571500" indent="-571500">
              <a:buFont typeface="Arial" panose="020B0604020202020204" pitchFamily="34" charset="0"/>
              <a:buChar char="•"/>
            </a:pPr>
            <a:r>
              <a:rPr lang="en-US" sz="4400" dirty="0"/>
              <a:t>Repayment terms – how long, how often, how much</a:t>
            </a:r>
            <a:endParaRPr lang="en-CA" sz="4400" dirty="0"/>
          </a:p>
        </p:txBody>
      </p:sp>
    </p:spTree>
    <p:extLst>
      <p:ext uri="{BB962C8B-B14F-4D97-AF65-F5344CB8AC3E}">
        <p14:creationId xmlns:p14="http://schemas.microsoft.com/office/powerpoint/2010/main" val="28145503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4175" y="602673"/>
            <a:ext cx="4727825" cy="4337902"/>
          </a:xfrm>
          <a:prstGeom prst="rect">
            <a:avLst/>
          </a:prstGeom>
        </p:spPr>
      </p:pic>
      <p:sp>
        <p:nvSpPr>
          <p:cNvPr id="3" name="TextBox 2"/>
          <p:cNvSpPr txBox="1"/>
          <p:nvPr/>
        </p:nvSpPr>
        <p:spPr>
          <a:xfrm>
            <a:off x="249381" y="2275609"/>
            <a:ext cx="7107382" cy="769441"/>
          </a:xfrm>
          <a:prstGeom prst="rect">
            <a:avLst/>
          </a:prstGeom>
          <a:noFill/>
        </p:spPr>
        <p:txBody>
          <a:bodyPr wrap="square" rtlCol="0">
            <a:spAutoFit/>
          </a:bodyPr>
          <a:lstStyle/>
          <a:p>
            <a:r>
              <a:rPr lang="en-US" sz="4400" dirty="0"/>
              <a:t>And then, times changed …</a:t>
            </a:r>
            <a:endParaRPr lang="en-CA" sz="4400" dirty="0"/>
          </a:p>
        </p:txBody>
      </p:sp>
    </p:spTree>
    <p:extLst>
      <p:ext uri="{BB962C8B-B14F-4D97-AF65-F5344CB8AC3E}">
        <p14:creationId xmlns:p14="http://schemas.microsoft.com/office/powerpoint/2010/main" val="11967391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15" y="249519"/>
            <a:ext cx="7566314" cy="504420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4175" y="602673"/>
            <a:ext cx="4727825" cy="4337902"/>
          </a:xfrm>
          <a:prstGeom prst="rect">
            <a:avLst/>
          </a:prstGeom>
        </p:spPr>
      </p:pic>
      <p:sp>
        <p:nvSpPr>
          <p:cNvPr id="3" name="TextBox 2"/>
          <p:cNvSpPr txBox="1"/>
          <p:nvPr/>
        </p:nvSpPr>
        <p:spPr>
          <a:xfrm>
            <a:off x="478847" y="4700863"/>
            <a:ext cx="7107382" cy="2123658"/>
          </a:xfrm>
          <a:prstGeom prst="rect">
            <a:avLst/>
          </a:prstGeom>
          <a:noFill/>
        </p:spPr>
        <p:txBody>
          <a:bodyPr wrap="square" rtlCol="0">
            <a:spAutoFit/>
          </a:bodyPr>
          <a:lstStyle/>
          <a:p>
            <a:r>
              <a:rPr lang="en-US" sz="4400" dirty="0"/>
              <a:t>And your budget blew up …</a:t>
            </a:r>
          </a:p>
          <a:p>
            <a:r>
              <a:rPr lang="en-US" sz="4400" dirty="0"/>
              <a:t>And paying everything stopped being possible …</a:t>
            </a:r>
            <a:endParaRPr lang="en-CA" sz="4400" dirty="0"/>
          </a:p>
        </p:txBody>
      </p:sp>
    </p:spTree>
    <p:extLst>
      <p:ext uri="{BB962C8B-B14F-4D97-AF65-F5344CB8AC3E}">
        <p14:creationId xmlns:p14="http://schemas.microsoft.com/office/powerpoint/2010/main" val="1231248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CFE56-C233-44DF-A02A-3EE4C7FBB2E8}"/>
              </a:ext>
            </a:extLst>
          </p:cNvPr>
          <p:cNvSpPr>
            <a:spLocks noGrp="1"/>
          </p:cNvSpPr>
          <p:nvPr>
            <p:ph type="title"/>
          </p:nvPr>
        </p:nvSpPr>
        <p:spPr>
          <a:xfrm>
            <a:off x="655320" y="365125"/>
            <a:ext cx="5120114" cy="1692794"/>
          </a:xfrm>
        </p:spPr>
        <p:txBody>
          <a:bodyPr>
            <a:normAutofit/>
          </a:bodyPr>
          <a:lstStyle/>
          <a:p>
            <a:r>
              <a:rPr lang="en-CA" sz="4800" b="1" dirty="0">
                <a:solidFill>
                  <a:srgbClr val="00B050"/>
                </a:solidFill>
              </a:rPr>
              <a:t>Concerned about your budget?</a:t>
            </a:r>
          </a:p>
        </p:txBody>
      </p:sp>
      <p:sp>
        <p:nvSpPr>
          <p:cNvPr id="3" name="Content Placeholder 2">
            <a:extLst>
              <a:ext uri="{FF2B5EF4-FFF2-40B4-BE49-F238E27FC236}">
                <a16:creationId xmlns:a16="http://schemas.microsoft.com/office/drawing/2014/main" id="{A8C7F32C-2648-4B6D-AB12-67B7B0DA2761}"/>
              </a:ext>
            </a:extLst>
          </p:cNvPr>
          <p:cNvSpPr>
            <a:spLocks noGrp="1"/>
          </p:cNvSpPr>
          <p:nvPr>
            <p:ph idx="1"/>
          </p:nvPr>
        </p:nvSpPr>
        <p:spPr>
          <a:xfrm>
            <a:off x="496700" y="2859837"/>
            <a:ext cx="5820124" cy="3167739"/>
          </a:xfrm>
        </p:spPr>
        <p:txBody>
          <a:bodyPr>
            <a:normAutofit/>
          </a:bodyPr>
          <a:lstStyle/>
          <a:p>
            <a:pPr marL="0" indent="0">
              <a:buNone/>
            </a:pPr>
            <a:r>
              <a:rPr lang="en-GB" sz="4000" dirty="0"/>
              <a:t>Start by thinking about the things you spend money on right now that you can live without for a </a:t>
            </a:r>
            <a:r>
              <a:rPr lang="en-GB" sz="4000" b="1" i="1" dirty="0"/>
              <a:t>few months.</a:t>
            </a:r>
            <a:endParaRPr lang="en-CA" sz="1800" b="1" i="1" dirty="0"/>
          </a:p>
        </p:txBody>
      </p:sp>
      <p:pic>
        <p:nvPicPr>
          <p:cNvPr id="5" name="Picture 4">
            <a:extLst>
              <a:ext uri="{FF2B5EF4-FFF2-40B4-BE49-F238E27FC236}">
                <a16:creationId xmlns:a16="http://schemas.microsoft.com/office/drawing/2014/main" id="{4A50A8BE-02F2-4E88-9EAC-8F8EA7057FB2}"/>
              </a:ext>
            </a:extLst>
          </p:cNvPr>
          <p:cNvPicPr>
            <a:picLocks noChangeAspect="1"/>
          </p:cNvPicPr>
          <p:nvPr/>
        </p:nvPicPr>
        <p:blipFill rotWithShape="1">
          <a:blip r:embed="rId3"/>
          <a:srcRect l="25716" r="16980"/>
          <a:stretch/>
        </p:blipFill>
        <p:spPr>
          <a:xfrm>
            <a:off x="5878849" y="10"/>
            <a:ext cx="6313150" cy="5906268"/>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2533127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1905" y="0"/>
            <a:ext cx="4290932" cy="5454214"/>
          </a:xfrm>
          <a:prstGeom prst="rect">
            <a:avLst/>
          </a:prstGeom>
        </p:spPr>
      </p:pic>
      <p:sp>
        <p:nvSpPr>
          <p:cNvPr id="3" name="TextBox 2"/>
          <p:cNvSpPr txBox="1"/>
          <p:nvPr/>
        </p:nvSpPr>
        <p:spPr>
          <a:xfrm>
            <a:off x="405245" y="625524"/>
            <a:ext cx="7107382" cy="2123658"/>
          </a:xfrm>
          <a:prstGeom prst="rect">
            <a:avLst/>
          </a:prstGeom>
          <a:noFill/>
        </p:spPr>
        <p:txBody>
          <a:bodyPr wrap="square" rtlCol="0">
            <a:spAutoFit/>
          </a:bodyPr>
          <a:lstStyle/>
          <a:p>
            <a:r>
              <a:rPr lang="en-US" sz="4400" dirty="0"/>
              <a:t>Let’s go back and look at those terms again … in particular …</a:t>
            </a:r>
            <a:endParaRPr lang="en-CA" sz="4400" dirty="0"/>
          </a:p>
        </p:txBody>
      </p:sp>
      <p:sp>
        <p:nvSpPr>
          <p:cNvPr id="4" name="TextBox 3"/>
          <p:cNvSpPr txBox="1"/>
          <p:nvPr/>
        </p:nvSpPr>
        <p:spPr>
          <a:xfrm>
            <a:off x="405245" y="2962099"/>
            <a:ext cx="7107382" cy="1446550"/>
          </a:xfrm>
          <a:prstGeom prst="rect">
            <a:avLst/>
          </a:prstGeom>
          <a:noFill/>
        </p:spPr>
        <p:txBody>
          <a:bodyPr wrap="square" rtlCol="0">
            <a:spAutoFit/>
          </a:bodyPr>
          <a:lstStyle/>
          <a:p>
            <a:pPr marL="571500" indent="-571500">
              <a:buFont typeface="Arial" panose="020B0604020202020204" pitchFamily="34" charset="0"/>
              <a:buChar char="•"/>
            </a:pPr>
            <a:r>
              <a:rPr lang="en-US" sz="4400" dirty="0"/>
              <a:t>Repayment terms – how long, how often, how much</a:t>
            </a:r>
            <a:endParaRPr lang="en-CA" sz="4400" dirty="0"/>
          </a:p>
        </p:txBody>
      </p:sp>
    </p:spTree>
    <p:extLst>
      <p:ext uri="{BB962C8B-B14F-4D97-AF65-F5344CB8AC3E}">
        <p14:creationId xmlns:p14="http://schemas.microsoft.com/office/powerpoint/2010/main" val="134888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997527" y="3155371"/>
            <a:ext cx="10370128" cy="1569660"/>
          </a:xfrm>
          <a:prstGeom prst="rect">
            <a:avLst/>
          </a:prstGeom>
          <a:solidFill>
            <a:schemeClr val="bg1">
              <a:lumMod val="95000"/>
            </a:schemeClr>
          </a:solidFill>
        </p:spPr>
        <p:txBody>
          <a:bodyPr wrap="square" rtlCol="0">
            <a:spAutoFit/>
          </a:bodyPr>
          <a:lstStyle/>
          <a:p>
            <a:pPr algn="ctr"/>
            <a:r>
              <a:rPr lang="en-US" sz="4800" dirty="0"/>
              <a:t>So you’re going to ask the creditor for a variation of terms …</a:t>
            </a:r>
            <a:endParaRPr lang="en-CA" sz="4800" dirty="0"/>
          </a:p>
        </p:txBody>
      </p:sp>
    </p:spTree>
    <p:extLst>
      <p:ext uri="{BB962C8B-B14F-4D97-AF65-F5344CB8AC3E}">
        <p14:creationId xmlns:p14="http://schemas.microsoft.com/office/powerpoint/2010/main" val="24755994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997527" y="3155371"/>
            <a:ext cx="10370128" cy="1569660"/>
          </a:xfrm>
          <a:prstGeom prst="rect">
            <a:avLst/>
          </a:prstGeom>
          <a:solidFill>
            <a:schemeClr val="bg1">
              <a:lumMod val="95000"/>
            </a:schemeClr>
          </a:solidFill>
        </p:spPr>
        <p:txBody>
          <a:bodyPr wrap="square" rtlCol="0">
            <a:spAutoFit/>
          </a:bodyPr>
          <a:lstStyle/>
          <a:p>
            <a:pPr algn="ctr"/>
            <a:r>
              <a:rPr lang="en-US" sz="4800" dirty="0"/>
              <a:t>And the creditor will want to know …</a:t>
            </a:r>
          </a:p>
          <a:p>
            <a:pPr algn="ctr"/>
            <a:r>
              <a:rPr lang="en-US" sz="4800" dirty="0"/>
              <a:t>Why should I do that for you?</a:t>
            </a:r>
            <a:endParaRPr lang="en-CA" sz="4800" dirty="0"/>
          </a:p>
        </p:txBody>
      </p:sp>
    </p:spTree>
    <p:extLst>
      <p:ext uri="{BB962C8B-B14F-4D97-AF65-F5344CB8AC3E}">
        <p14:creationId xmlns:p14="http://schemas.microsoft.com/office/powerpoint/2010/main" val="34126665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1518" y="0"/>
            <a:ext cx="5240482" cy="5240482"/>
          </a:xfrm>
          <a:prstGeom prst="rect">
            <a:avLst/>
          </a:prstGeom>
        </p:spPr>
      </p:pic>
      <p:sp>
        <p:nvSpPr>
          <p:cNvPr id="3" name="TextBox 2"/>
          <p:cNvSpPr txBox="1"/>
          <p:nvPr/>
        </p:nvSpPr>
        <p:spPr>
          <a:xfrm>
            <a:off x="405245" y="509155"/>
            <a:ext cx="6265719" cy="5509200"/>
          </a:xfrm>
          <a:prstGeom prst="rect">
            <a:avLst/>
          </a:prstGeom>
          <a:noFill/>
        </p:spPr>
        <p:txBody>
          <a:bodyPr wrap="square" rtlCol="0">
            <a:spAutoFit/>
          </a:bodyPr>
          <a:lstStyle/>
          <a:p>
            <a:r>
              <a:rPr lang="en-US" sz="4400" dirty="0"/>
              <a:t>Explain – very briefly – your current situation and how COVID-19 has affected you.</a:t>
            </a:r>
          </a:p>
          <a:p>
            <a:endParaRPr lang="en-US" sz="4400" dirty="0"/>
          </a:p>
          <a:p>
            <a:r>
              <a:rPr lang="en-US" sz="4400" dirty="0"/>
              <a:t>Can you explain your situation in a couple of sentences?</a:t>
            </a:r>
            <a:endParaRPr lang="en-CA" sz="4400" dirty="0"/>
          </a:p>
        </p:txBody>
      </p:sp>
    </p:spTree>
    <p:extLst>
      <p:ext uri="{BB962C8B-B14F-4D97-AF65-F5344CB8AC3E}">
        <p14:creationId xmlns:p14="http://schemas.microsoft.com/office/powerpoint/2010/main" val="35571035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3851" y="0"/>
            <a:ext cx="4568149" cy="3832962"/>
          </a:xfrm>
          <a:prstGeom prst="rect">
            <a:avLst/>
          </a:prstGeom>
        </p:spPr>
      </p:pic>
      <p:sp>
        <p:nvSpPr>
          <p:cNvPr id="3" name="TextBox 2"/>
          <p:cNvSpPr txBox="1"/>
          <p:nvPr/>
        </p:nvSpPr>
        <p:spPr>
          <a:xfrm>
            <a:off x="280555" y="1298864"/>
            <a:ext cx="7076209" cy="1446550"/>
          </a:xfrm>
          <a:prstGeom prst="rect">
            <a:avLst/>
          </a:prstGeom>
          <a:noFill/>
        </p:spPr>
        <p:txBody>
          <a:bodyPr wrap="square" rtlCol="0">
            <a:spAutoFit/>
          </a:bodyPr>
          <a:lstStyle/>
          <a:p>
            <a:r>
              <a:rPr lang="en-US" sz="4400" dirty="0"/>
              <a:t>How do they want you to communicate with them?</a:t>
            </a:r>
          </a:p>
        </p:txBody>
      </p:sp>
      <p:sp>
        <p:nvSpPr>
          <p:cNvPr id="4" name="TextBox 3"/>
          <p:cNvSpPr txBox="1"/>
          <p:nvPr/>
        </p:nvSpPr>
        <p:spPr>
          <a:xfrm>
            <a:off x="339824" y="3422522"/>
            <a:ext cx="11565082" cy="2800767"/>
          </a:xfrm>
          <a:prstGeom prst="rect">
            <a:avLst/>
          </a:prstGeom>
          <a:noFill/>
        </p:spPr>
        <p:txBody>
          <a:bodyPr wrap="square" rtlCol="0">
            <a:spAutoFit/>
          </a:bodyPr>
          <a:lstStyle/>
          <a:p>
            <a:pPr marL="571500" indent="-571500">
              <a:buFont typeface="Arial" panose="020B0604020202020204" pitchFamily="34" charset="0"/>
              <a:buChar char="•"/>
            </a:pPr>
            <a:r>
              <a:rPr lang="en-US" sz="4400" dirty="0"/>
              <a:t>On their website - </a:t>
            </a:r>
            <a:r>
              <a:rPr lang="en-US" sz="4400" dirty="0" err="1"/>
              <a:t>webform</a:t>
            </a:r>
            <a:endParaRPr lang="en-US" sz="4400" dirty="0"/>
          </a:p>
          <a:p>
            <a:pPr marL="571500" indent="-571500">
              <a:buFont typeface="Arial" panose="020B0604020202020204" pitchFamily="34" charset="0"/>
              <a:buChar char="•"/>
            </a:pPr>
            <a:r>
              <a:rPr lang="en-US" sz="4400" dirty="0"/>
              <a:t>Speak with an advisor</a:t>
            </a:r>
          </a:p>
          <a:p>
            <a:pPr marL="1028700" lvl="1" indent="-571500">
              <a:buFont typeface="Arial" panose="020B0604020202020204" pitchFamily="34" charset="0"/>
              <a:buChar char="•"/>
            </a:pPr>
            <a:r>
              <a:rPr lang="en-US" sz="4400" dirty="0"/>
              <a:t>This may depend on what manner of assistance you are looking for</a:t>
            </a:r>
            <a:endParaRPr lang="en-CA" sz="4400" dirty="0"/>
          </a:p>
        </p:txBody>
      </p:sp>
    </p:spTree>
    <p:extLst>
      <p:ext uri="{BB962C8B-B14F-4D97-AF65-F5344CB8AC3E}">
        <p14:creationId xmlns:p14="http://schemas.microsoft.com/office/powerpoint/2010/main" val="2220899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9723" y="345232"/>
            <a:ext cx="4270310" cy="3832962"/>
          </a:xfrm>
          <a:prstGeom prst="rect">
            <a:avLst/>
          </a:prstGeom>
        </p:spPr>
      </p:pic>
      <p:sp>
        <p:nvSpPr>
          <p:cNvPr id="3" name="TextBox 2"/>
          <p:cNvSpPr txBox="1"/>
          <p:nvPr/>
        </p:nvSpPr>
        <p:spPr>
          <a:xfrm>
            <a:off x="339824" y="245509"/>
            <a:ext cx="8159091" cy="2123658"/>
          </a:xfrm>
          <a:prstGeom prst="rect">
            <a:avLst/>
          </a:prstGeom>
          <a:noFill/>
        </p:spPr>
        <p:txBody>
          <a:bodyPr wrap="square" rtlCol="0">
            <a:spAutoFit/>
          </a:bodyPr>
          <a:lstStyle/>
          <a:p>
            <a:r>
              <a:rPr lang="en-US" sz="4400" dirty="0"/>
              <a:t>Are they willing to help?</a:t>
            </a:r>
          </a:p>
          <a:p>
            <a:r>
              <a:rPr lang="en-US" sz="4400" dirty="0"/>
              <a:t>What help are they offering?</a:t>
            </a:r>
          </a:p>
          <a:p>
            <a:r>
              <a:rPr lang="en-US" sz="4400" dirty="0"/>
              <a:t>What exactly are you looking for?</a:t>
            </a:r>
          </a:p>
        </p:txBody>
      </p:sp>
      <p:sp>
        <p:nvSpPr>
          <p:cNvPr id="4" name="TextBox 3"/>
          <p:cNvSpPr txBox="1"/>
          <p:nvPr/>
        </p:nvSpPr>
        <p:spPr>
          <a:xfrm>
            <a:off x="405138" y="2777810"/>
            <a:ext cx="11565082" cy="2800767"/>
          </a:xfrm>
          <a:prstGeom prst="rect">
            <a:avLst/>
          </a:prstGeom>
          <a:noFill/>
        </p:spPr>
        <p:txBody>
          <a:bodyPr wrap="square" rtlCol="0">
            <a:spAutoFit/>
          </a:bodyPr>
          <a:lstStyle/>
          <a:p>
            <a:pPr marL="571500" indent="-571500">
              <a:buFont typeface="Arial" panose="020B0604020202020204" pitchFamily="34" charset="0"/>
              <a:buChar char="•"/>
            </a:pPr>
            <a:r>
              <a:rPr lang="en-US" sz="4400" dirty="0"/>
              <a:t>Payment deferrals</a:t>
            </a:r>
          </a:p>
          <a:p>
            <a:pPr marL="1028700" lvl="1" indent="-571500">
              <a:buFont typeface="Arial" panose="020B0604020202020204" pitchFamily="34" charset="0"/>
              <a:buChar char="•"/>
            </a:pPr>
            <a:r>
              <a:rPr lang="en-US" sz="4400" dirty="0"/>
              <a:t>Mortgages, loans, credit cards</a:t>
            </a:r>
          </a:p>
          <a:p>
            <a:pPr marL="571500" indent="-571500">
              <a:buFont typeface="Arial" panose="020B0604020202020204" pitchFamily="34" charset="0"/>
              <a:buChar char="•"/>
            </a:pPr>
            <a:r>
              <a:rPr lang="en-US" sz="4400" dirty="0"/>
              <a:t>Other hardship relief</a:t>
            </a:r>
          </a:p>
          <a:p>
            <a:pPr marL="1028700" lvl="1" indent="-571500">
              <a:buFont typeface="Arial" panose="020B0604020202020204" pitchFamily="34" charset="0"/>
              <a:buChar char="•"/>
            </a:pPr>
            <a:r>
              <a:rPr lang="en-US" sz="4400" dirty="0"/>
              <a:t>Refinancing, credit restructuring</a:t>
            </a:r>
            <a:endParaRPr lang="en-CA" sz="4400" dirty="0"/>
          </a:p>
        </p:txBody>
      </p:sp>
    </p:spTree>
    <p:extLst>
      <p:ext uri="{BB962C8B-B14F-4D97-AF65-F5344CB8AC3E}">
        <p14:creationId xmlns:p14="http://schemas.microsoft.com/office/powerpoint/2010/main" val="6651290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1734" y="0"/>
            <a:ext cx="4030266" cy="4381716"/>
          </a:xfrm>
          <a:prstGeom prst="rect">
            <a:avLst/>
          </a:prstGeom>
        </p:spPr>
      </p:pic>
      <p:sp>
        <p:nvSpPr>
          <p:cNvPr id="3" name="TextBox 2"/>
          <p:cNvSpPr txBox="1"/>
          <p:nvPr/>
        </p:nvSpPr>
        <p:spPr>
          <a:xfrm>
            <a:off x="665018" y="935182"/>
            <a:ext cx="7034646" cy="2800767"/>
          </a:xfrm>
          <a:prstGeom prst="rect">
            <a:avLst/>
          </a:prstGeom>
          <a:noFill/>
        </p:spPr>
        <p:txBody>
          <a:bodyPr wrap="square" rtlCol="0">
            <a:spAutoFit/>
          </a:bodyPr>
          <a:lstStyle/>
          <a:p>
            <a:r>
              <a:rPr lang="en-CA" sz="4400" dirty="0"/>
              <a:t>Ask for the agreement in writing.</a:t>
            </a:r>
          </a:p>
          <a:p>
            <a:r>
              <a:rPr lang="en-CA" sz="4400" dirty="0"/>
              <a:t>This will help if there are any misunderstandings later on.</a:t>
            </a:r>
          </a:p>
        </p:txBody>
      </p:sp>
      <p:sp>
        <p:nvSpPr>
          <p:cNvPr id="4" name="TextBox 3"/>
          <p:cNvSpPr txBox="1"/>
          <p:nvPr/>
        </p:nvSpPr>
        <p:spPr>
          <a:xfrm>
            <a:off x="716973" y="4381716"/>
            <a:ext cx="9881754" cy="2123658"/>
          </a:xfrm>
          <a:prstGeom prst="rect">
            <a:avLst/>
          </a:prstGeom>
          <a:solidFill>
            <a:schemeClr val="accent1">
              <a:lumMod val="60000"/>
              <a:lumOff val="40000"/>
            </a:schemeClr>
          </a:solidFill>
          <a:ln w="28575">
            <a:solidFill>
              <a:schemeClr val="tx1"/>
            </a:solidFill>
          </a:ln>
        </p:spPr>
        <p:txBody>
          <a:bodyPr wrap="square" rtlCol="0">
            <a:spAutoFit/>
          </a:bodyPr>
          <a:lstStyle/>
          <a:p>
            <a:pPr algn="ctr"/>
            <a:r>
              <a:rPr lang="en-CA" sz="4400" dirty="0"/>
              <a:t>Please feel free to download the COVID-19 Letter to Creditors that we are including with this webinar.</a:t>
            </a:r>
          </a:p>
        </p:txBody>
      </p:sp>
    </p:spTree>
    <p:extLst>
      <p:ext uri="{BB962C8B-B14F-4D97-AF65-F5344CB8AC3E}">
        <p14:creationId xmlns:p14="http://schemas.microsoft.com/office/powerpoint/2010/main" val="42787126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11770" y="0"/>
            <a:ext cx="4980230" cy="4984124"/>
          </a:xfrm>
          <a:prstGeom prst="rect">
            <a:avLst/>
          </a:prstGeom>
        </p:spPr>
      </p:pic>
      <p:sp>
        <p:nvSpPr>
          <p:cNvPr id="3" name="TextBox 2"/>
          <p:cNvSpPr txBox="1"/>
          <p:nvPr/>
        </p:nvSpPr>
        <p:spPr>
          <a:xfrm>
            <a:off x="618186" y="437882"/>
            <a:ext cx="6233375" cy="5509200"/>
          </a:xfrm>
          <a:prstGeom prst="rect">
            <a:avLst/>
          </a:prstGeom>
          <a:noFill/>
        </p:spPr>
        <p:txBody>
          <a:bodyPr wrap="square" rtlCol="0">
            <a:spAutoFit/>
          </a:bodyPr>
          <a:lstStyle/>
          <a:p>
            <a:r>
              <a:rPr lang="en-US" sz="4400" dirty="0"/>
              <a:t>Getting to this point assumes you still have a good working relationship with your creditor.</a:t>
            </a:r>
          </a:p>
          <a:p>
            <a:endParaRPr lang="en-US" sz="4400" dirty="0"/>
          </a:p>
          <a:p>
            <a:r>
              <a:rPr lang="en-US" sz="4400" dirty="0"/>
              <a:t>You will need to contact them BEFORE your account is past due.</a:t>
            </a:r>
            <a:endParaRPr lang="en-CA" sz="4400" dirty="0"/>
          </a:p>
        </p:txBody>
      </p:sp>
    </p:spTree>
    <p:extLst>
      <p:ext uri="{BB962C8B-B14F-4D97-AF65-F5344CB8AC3E}">
        <p14:creationId xmlns:p14="http://schemas.microsoft.com/office/powerpoint/2010/main" val="17401398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311498" y="5398571"/>
            <a:ext cx="9569003" cy="1446550"/>
          </a:xfrm>
          <a:prstGeom prst="rect">
            <a:avLst/>
          </a:prstGeom>
          <a:solidFill>
            <a:schemeClr val="accent1">
              <a:lumMod val="60000"/>
              <a:lumOff val="40000"/>
            </a:schemeClr>
          </a:solidFill>
          <a:ln w="28575">
            <a:solidFill>
              <a:schemeClr val="tx1"/>
            </a:solidFill>
          </a:ln>
        </p:spPr>
        <p:txBody>
          <a:bodyPr wrap="square" rtlCol="0">
            <a:spAutoFit/>
          </a:bodyPr>
          <a:lstStyle/>
          <a:p>
            <a:pPr algn="ctr"/>
            <a:r>
              <a:rPr lang="en-US" sz="4400" dirty="0"/>
              <a:t>Situation #2</a:t>
            </a:r>
          </a:p>
          <a:p>
            <a:pPr algn="ctr"/>
            <a:r>
              <a:rPr lang="en-US" sz="4400" dirty="0"/>
              <a:t>You are being contacted.</a:t>
            </a:r>
            <a:endParaRPr lang="en-CA" sz="4400" dirty="0"/>
          </a:p>
        </p:txBody>
      </p:sp>
    </p:spTree>
    <p:extLst>
      <p:ext uri="{BB962C8B-B14F-4D97-AF65-F5344CB8AC3E}">
        <p14:creationId xmlns:p14="http://schemas.microsoft.com/office/powerpoint/2010/main" val="24416557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9077" y="103031"/>
            <a:ext cx="4378817" cy="4378817"/>
          </a:xfrm>
          <a:prstGeom prst="rect">
            <a:avLst/>
          </a:prstGeom>
        </p:spPr>
      </p:pic>
      <p:sp>
        <p:nvSpPr>
          <p:cNvPr id="3" name="TextBox 2"/>
          <p:cNvSpPr txBox="1"/>
          <p:nvPr/>
        </p:nvSpPr>
        <p:spPr>
          <a:xfrm>
            <a:off x="489397" y="914400"/>
            <a:ext cx="6568226" cy="3477875"/>
          </a:xfrm>
          <a:prstGeom prst="rect">
            <a:avLst/>
          </a:prstGeom>
          <a:noFill/>
        </p:spPr>
        <p:txBody>
          <a:bodyPr wrap="square" rtlCol="0">
            <a:spAutoFit/>
          </a:bodyPr>
          <a:lstStyle/>
          <a:p>
            <a:r>
              <a:rPr lang="en-US" sz="4400" dirty="0"/>
              <a:t>So who is calling?</a:t>
            </a:r>
          </a:p>
          <a:p>
            <a:endParaRPr lang="en-US" sz="4400" dirty="0"/>
          </a:p>
          <a:p>
            <a:r>
              <a:rPr lang="en-US" sz="4400" dirty="0"/>
              <a:t>Is it the original creditor?</a:t>
            </a:r>
          </a:p>
          <a:p>
            <a:endParaRPr lang="en-US" sz="4400" dirty="0"/>
          </a:p>
          <a:p>
            <a:r>
              <a:rPr lang="en-US" sz="4400" dirty="0"/>
              <a:t>Or is it a collection agency?</a:t>
            </a:r>
            <a:endParaRPr lang="en-CA" sz="4400" dirty="0"/>
          </a:p>
        </p:txBody>
      </p:sp>
    </p:spTree>
    <p:extLst>
      <p:ext uri="{BB962C8B-B14F-4D97-AF65-F5344CB8AC3E}">
        <p14:creationId xmlns:p14="http://schemas.microsoft.com/office/powerpoint/2010/main" val="390702334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TotalTime>
  <Words>3788</Words>
  <Application>Microsoft Office PowerPoint</Application>
  <PresentationFormat>Widescreen</PresentationFormat>
  <Paragraphs>702</Paragraphs>
  <Slides>116</Slides>
  <Notes>10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116</vt:i4>
      </vt:variant>
    </vt:vector>
  </HeadingPairs>
  <TitlesOfParts>
    <vt:vector size="126" baseType="lpstr">
      <vt:lpstr>Aharoni</vt:lpstr>
      <vt:lpstr>Arial</vt:lpstr>
      <vt:lpstr>Calibri</vt:lpstr>
      <vt:lpstr>Calibri Light</vt:lpstr>
      <vt:lpstr>Times New Roman</vt:lpstr>
      <vt:lpstr>Wingdings</vt:lpstr>
      <vt:lpstr>1_Office Theme</vt:lpstr>
      <vt:lpstr>Office Theme</vt:lpstr>
      <vt:lpstr>2_Office Theme</vt:lpstr>
      <vt:lpstr>3_Office Theme</vt:lpstr>
      <vt:lpstr>Money Management &amp; Budgeting</vt:lpstr>
      <vt:lpstr>PowerPoint Presentation</vt:lpstr>
      <vt:lpstr>PowerPoint Presentation</vt:lpstr>
      <vt:lpstr>PowerPoint Presentation</vt:lpstr>
      <vt:lpstr>Concerned about your budget?</vt:lpstr>
      <vt:lpstr>Concerned about your budget?</vt:lpstr>
      <vt:lpstr>Concerned about your budget?</vt:lpstr>
      <vt:lpstr>Concerned about your budget?</vt:lpstr>
      <vt:lpstr>Concerned about your budget?</vt:lpstr>
      <vt:lpstr>Concerned about your budget?</vt:lpstr>
      <vt:lpstr>Concerned about your budget?</vt:lpstr>
      <vt:lpstr>Concerned about your budget?</vt:lpstr>
      <vt:lpstr>PowerPoint Presentation</vt:lpstr>
      <vt:lpstr>Budget tools</vt:lpstr>
      <vt:lpstr>Free down loadable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 out your options …</vt:lpstr>
      <vt:lpstr>Understanding your  credit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DISPUTES</vt:lpstr>
      <vt:lpstr>PowerPoint Presentation</vt:lpstr>
      <vt:lpstr>PowerPoint Presentation</vt:lpstr>
      <vt:lpstr>Experiences with Money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Alternative Financial Services</vt:lpstr>
      <vt:lpstr>PowerPoint Presentation</vt:lpstr>
      <vt:lpstr>PowerPoint Presentation</vt:lpstr>
      <vt:lpstr>PowerPoint Presentation</vt:lpstr>
      <vt:lpstr>PowerPoint Presentation</vt:lpstr>
      <vt:lpstr>Service Complaints</vt:lpstr>
      <vt:lpstr>How to communicate with the creditors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Money Management &amp; Budgeting</dc:title>
  <dc:creator>Elena Jara</dc:creator>
  <cp:lastModifiedBy>Elena Jara</cp:lastModifiedBy>
  <cp:revision>16</cp:revision>
  <dcterms:created xsi:type="dcterms:W3CDTF">2020-05-04T14:37:16Z</dcterms:created>
  <dcterms:modified xsi:type="dcterms:W3CDTF">2020-05-14T00:04:54Z</dcterms:modified>
</cp:coreProperties>
</file>